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7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Glacial Indifference" panose="020B0604020202020204" charset="0"/>
      <p:regular r:id="rId23"/>
    </p:embeddedFont>
    <p:embeddedFont>
      <p:font typeface="Glacial Indifference Bold" panose="020B0604020202020204" charset="0"/>
      <p:regular r:id="rId24"/>
    </p:embeddedFont>
    <p:embeddedFont>
      <p:font typeface="Mont Bol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1482" autoAdjust="0"/>
  </p:normalViewPr>
  <p:slideViewPr>
    <p:cSldViewPr>
      <p:cViewPr varScale="1">
        <p:scale>
          <a:sx n="33" d="100"/>
          <a:sy n="33" d="100"/>
        </p:scale>
        <p:origin x="163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5" d="100"/>
          <a:sy n="65" d="100"/>
        </p:scale>
        <p:origin x="3154"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tmore, Marisa" userId="6231ce80-79b2-4c7f-a417-2ae63a14e3b7" providerId="ADAL" clId="{EB9E0B94-C01E-4075-82C2-B571997D438B}"/>
    <pc:docChg chg="modSld">
      <pc:chgData name="Wetmore, Marisa" userId="6231ce80-79b2-4c7f-a417-2ae63a14e3b7" providerId="ADAL" clId="{EB9E0B94-C01E-4075-82C2-B571997D438B}" dt="2023-04-26T17:49:20.523" v="0" actId="1076"/>
      <pc:docMkLst>
        <pc:docMk/>
      </pc:docMkLst>
      <pc:sldChg chg="modSp mod">
        <pc:chgData name="Wetmore, Marisa" userId="6231ce80-79b2-4c7f-a417-2ae63a14e3b7" providerId="ADAL" clId="{EB9E0B94-C01E-4075-82C2-B571997D438B}" dt="2023-04-26T17:49:20.523" v="0" actId="1076"/>
        <pc:sldMkLst>
          <pc:docMk/>
          <pc:sldMk cId="0" sldId="256"/>
        </pc:sldMkLst>
        <pc:spChg chg="mod">
          <ac:chgData name="Wetmore, Marisa" userId="6231ce80-79b2-4c7f-a417-2ae63a14e3b7" providerId="ADAL" clId="{EB9E0B94-C01E-4075-82C2-B571997D438B}" dt="2023-04-26T17:49:20.523" v="0" actId="1076"/>
          <ac:spMkLst>
            <pc:docMk/>
            <pc:sldMk cId="0" sldId="256"/>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26.04.2023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 are really excited to be able to launch the Patient Voices Project in 2023 to fill the gap that has been missing in our quality improvement approaches to addressing safely reducing the primary cesarean birth rates.  As you know, many of the strategies that have been advanced include providing a range of options and opportunities that center patient choices about care approaches and also how they experience their care.  This new initiative will allow us to now gain insights into those experiences. </a:t>
            </a:r>
          </a:p>
          <a:p>
            <a:r>
              <a:rPr lang="en-US" dirty="0"/>
              <a:t>Next few slides - </a:t>
            </a:r>
          </a:p>
          <a:p>
            <a:r>
              <a:rPr lang="en-US" dirty="0"/>
              <a:t>WHY are we doing this?</a:t>
            </a:r>
          </a:p>
          <a:p>
            <a:r>
              <a:rPr lang="en-US" dirty="0"/>
              <a:t>HOW are we doing this? </a:t>
            </a:r>
          </a:p>
          <a:p>
            <a:r>
              <a:rPr lang="en-US" dirty="0"/>
              <a:t>WHEN are we doing this?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Validated instrument, developed for interviews with birthing families</a:t>
            </a:r>
          </a:p>
          <a:p>
            <a:r>
              <a:rPr lang="en-US" dirty="0"/>
              <a:t>We define the clinical team as the nurse, doctor, and or midwife if present. Discussions include conversations about, for example, starting your labor, medications, or whether to have a cesarean.</a:t>
            </a:r>
          </a:p>
          <a:p>
            <a:endParaRPr lang="en-US" dirty="0"/>
          </a:p>
          <a:p>
            <a:r>
              <a:rPr lang="en-US" dirty="0"/>
              <a:t>This measure gives us some insight as well into the experience of respectful care although it is not a direct measure.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Another validated measure is being used: It includes the items on the slide.</a:t>
            </a:r>
          </a:p>
          <a:p>
            <a:r>
              <a:rPr lang="en-US" dirty="0"/>
              <a:t>In addition there are questions about consumption of pharmacologic pain management options. Pharmacological pain management use is assessed, asking specifics about the filling of prescriptions and pain management generally as a result.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 this section questions are asked about financial strain.  We want to make sure that if someone has concerns or challenges they also have </a:t>
            </a:r>
            <a:r>
              <a:rPr lang="en-US" dirty="0" err="1"/>
              <a:t>reesources</a:t>
            </a:r>
            <a:r>
              <a:rPr lang="en-US" dirty="0"/>
              <a:t> so we are including the 211 information in the survey to support linkages as needed.</a:t>
            </a:r>
          </a:p>
          <a:p>
            <a:endParaRPr lang="en-US" dirty="0"/>
          </a:p>
          <a:p>
            <a:r>
              <a:rPr lang="en-US" dirty="0"/>
              <a:t>Questionnaire option for this section are </a:t>
            </a:r>
          </a:p>
          <a:p>
            <a:pPr marL="171450" indent="-171450">
              <a:buFont typeface="Arial" panose="020B0604020202020204" pitchFamily="34" charset="0"/>
              <a:buChar char="•"/>
            </a:pPr>
            <a:r>
              <a:rPr lang="en-US" dirty="0"/>
              <a:t>More than enough</a:t>
            </a:r>
          </a:p>
          <a:p>
            <a:r>
              <a:rPr lang="en-US" dirty="0"/>
              <a:t>·         Enough</a:t>
            </a:r>
          </a:p>
          <a:p>
            <a:r>
              <a:rPr lang="en-US" dirty="0"/>
              <a:t>·         Not enough</a:t>
            </a:r>
          </a:p>
          <a:p>
            <a:r>
              <a:rPr lang="en-US" dirty="0"/>
              <a:t>·         Prefer not to answer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Project Resources –</a:t>
            </a:r>
          </a:p>
          <a:p>
            <a:r>
              <a:rPr lang="en-US" dirty="0"/>
              <a:t>The coordinating center is providing a number of resources to support you at the site level for successful implementation of the OBI Patient Voices Project.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Project Resources – </a:t>
            </a:r>
          </a:p>
          <a:p>
            <a:r>
              <a:rPr lang="en-US" dirty="0"/>
              <a:t>Identify QI team member to lead the OBI Patient Voices initiative implementation process</a:t>
            </a:r>
          </a:p>
          <a:p>
            <a:r>
              <a:rPr lang="en-US" dirty="0"/>
              <a:t>Confirm CDA workflow to secure email contact information abstraction into the registry</a:t>
            </a:r>
          </a:p>
          <a:p>
            <a:r>
              <a:rPr lang="en-US" dirty="0"/>
              <a:t>Review OBI Patient Voices resource materials including implementation guide, video materials, patient scripts, FAQ document and information handouts</a:t>
            </a:r>
          </a:p>
          <a:p>
            <a:r>
              <a:rPr lang="en-US" dirty="0"/>
              <a:t>Develop site specific project launch activities: </a:t>
            </a:r>
          </a:p>
          <a:p>
            <a:r>
              <a:rPr lang="en-US" dirty="0"/>
              <a:t>Engage staff in planning workflow to inform patients about project and invite participation</a:t>
            </a:r>
          </a:p>
          <a:p>
            <a:r>
              <a:rPr lang="en-US" dirty="0"/>
              <a:t>Develop communication plan to engage staff and patients including providing  information/materials about the project for both staff and patients</a:t>
            </a:r>
          </a:p>
          <a:p>
            <a:r>
              <a:rPr lang="en-US" dirty="0"/>
              <a:t>Plan Mother’s Day launch events to engage staff Develop plan to assess patient information sharing/invitation to participate process ( consider rapid PDSA cycle)</a:t>
            </a:r>
          </a:p>
          <a:p>
            <a:r>
              <a:rPr lang="en-US" dirty="0"/>
              <a:t>Using the registry dashboard, monitor email abstraction rates, response rates to email invitation</a:t>
            </a:r>
          </a:p>
          <a:p>
            <a:r>
              <a:rPr lang="en-US" dirty="0"/>
              <a:t>Establish site-specific process to manage non-response to email invitations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 we noted at the beginning, the inclusion of validated measures of patients reported experiences with care and the opportunity to assess the direction impact of care changes or approaches is an essential element of quality improvement initiatives.  This information will guide our work moving forward and assures that any changes to care have a positive effect on both the outcomes and experiences alike. The use of PREMs have been cited as a key metric to address health equity and to identify areas where disparities in care outcomes or experiences may be occurring. The results will help us validate successes and also note new opportunities for growth.  It also lets us evaluate any potential unintended consequences of varied QI strategies for the patient care experiences. This also assures we are taking the long view and not just setting a ceiling of being satisfied with care in the moment, but it gives us insights into trends over time and reflections patients may have about their care allowing us to consider how we can optimize patient care experiences and outcomes overall.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Rationale - why are we doing this?</a:t>
            </a:r>
          </a:p>
          <a:p>
            <a:r>
              <a:rPr lang="en-US" dirty="0"/>
              <a:t>What gets measured gets done.  PREMs/PROs are UNIQUE data, not available in admin data or the current registry. </a:t>
            </a:r>
          </a:p>
          <a:p>
            <a:r>
              <a:rPr lang="en-US" dirty="0"/>
              <a:t>By collecting this unique information only available directly from patients, we are completing an additional QI step that IS best practices, develop QI resources, and drive collaborative efforts to improve care delivery at our hospitals and outcomes across our state. </a:t>
            </a:r>
          </a:p>
          <a:p>
            <a:endParaRPr lang="en-US" dirty="0"/>
          </a:p>
          <a:p>
            <a:r>
              <a:rPr lang="en-US" dirty="0"/>
              <a:t>QI to improve patient-centeredness and equity is likely needed in our state:  </a:t>
            </a:r>
          </a:p>
          <a:p>
            <a:r>
              <a:rPr lang="en-US" dirty="0"/>
              <a:t>Giving Voice to Mothers Study (n=2138): 1 in 5 experienced mistreatment (loss of autonomy; being shouted at, scolded, threatened; ignored request for help), with higher risk among women of color and those living on lower incomes </a:t>
            </a:r>
          </a:p>
          <a:p>
            <a:endParaRPr lang="en-US" dirty="0"/>
          </a:p>
          <a:p>
            <a:r>
              <a:rPr lang="en-US" dirty="0"/>
              <a:t>WE have been doing work in the space of promoting shared decision making and monitoring the adoption of it from the provider perspective but that is also only half of the picture...to do a full 360 assessment we also need to understand the patient experience of these practices.  Moving into the process of doing PREMS or PROs is aligned with the Health Care Improvement Triple aim of improving the patient experience of care which leads to reduced costs and improved population health overall as well.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Thank you to the leads at the pilot site hospitals and their teams for stepping forward and doing this added work to assure we could then move into the full collaborative launch this year. The OBI Coordinating Center wishes to thank the OBI hospitals participating in the pilot work that informed the development of our statewide Patient Voices project!  We couldn’t have done this without you! </a:t>
            </a:r>
          </a:p>
          <a:p>
            <a:endParaRPr lang="en-US" dirty="0"/>
          </a:p>
          <a:p>
            <a:r>
              <a:rPr lang="en-US" dirty="0"/>
              <a:t>Thank you to the following member hospitals and contact leads: 	</a:t>
            </a:r>
          </a:p>
          <a:p>
            <a:endParaRPr lang="en-US" dirty="0"/>
          </a:p>
          <a:p>
            <a:r>
              <a:rPr lang="en-US" dirty="0"/>
              <a:t>Bronson Battle Creek Hospital, Battle Creek - </a:t>
            </a:r>
            <a:r>
              <a:rPr lang="en-US" dirty="0" err="1"/>
              <a:t>Chayla</a:t>
            </a:r>
            <a:r>
              <a:rPr lang="en-US" dirty="0"/>
              <a:t> Robles-Taylor, RN</a:t>
            </a:r>
          </a:p>
          <a:p>
            <a:r>
              <a:rPr lang="en-US" dirty="0"/>
              <a:t>Bronson Methodist Hospital, Kalamazoo - </a:t>
            </a:r>
            <a:r>
              <a:rPr lang="en-US" dirty="0" err="1"/>
              <a:t>Chayla</a:t>
            </a:r>
            <a:r>
              <a:rPr lang="en-US" dirty="0"/>
              <a:t> Robles-Taylor, RN</a:t>
            </a:r>
          </a:p>
          <a:p>
            <a:r>
              <a:rPr lang="en-US" dirty="0"/>
              <a:t>Mercy Health Muskegon Campus, Muskegon - </a:t>
            </a:r>
            <a:r>
              <a:rPr lang="en-US" dirty="0" err="1"/>
              <a:t>Delenna</a:t>
            </a:r>
            <a:r>
              <a:rPr lang="en-US" dirty="0"/>
              <a:t> Kessler, DO</a:t>
            </a:r>
          </a:p>
          <a:p>
            <a:r>
              <a:rPr lang="en-US" dirty="0"/>
              <a:t>ProMedica Hickman Hospital, Adrian - Michelle </a:t>
            </a:r>
            <a:r>
              <a:rPr lang="en-US" dirty="0" err="1"/>
              <a:t>Deeter</a:t>
            </a:r>
            <a:r>
              <a:rPr lang="en-US" dirty="0"/>
              <a:t>, RN</a:t>
            </a:r>
          </a:p>
          <a:p>
            <a:r>
              <a:rPr lang="en-US" dirty="0"/>
              <a:t>Sparrow Hospital, Lansing – Morgan Martin, MHA</a:t>
            </a:r>
          </a:p>
          <a:p>
            <a:r>
              <a:rPr lang="en-US" dirty="0"/>
              <a:t>St. Joseph Oakland, Pontiac - Karly Bignotti-Cook, RN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Throughout the pilot process we learned a great deal about options and opportunities to improve the approaches we take to conduct this work. Some of the lessons learned have led us to these new processes and have also identified opportunities where we could be more efficient and effective with the data management aspects of the work. </a:t>
            </a:r>
          </a:p>
          <a:p>
            <a:r>
              <a:rPr lang="en-US" dirty="0"/>
              <a:t>Some of the lessons learns</a:t>
            </a:r>
          </a:p>
          <a:p>
            <a:r>
              <a:rPr lang="en-US" dirty="0"/>
              <a:t>We hoped the use of QR codes would be a good option but had very low uptake on this approach compared to email responses.  We learned a lot about ways to optimize the workflow for the hospital care team, ways to have reminders about what to say, how to hand out reminder cards and scripts to use to promote participation. </a:t>
            </a:r>
          </a:p>
          <a:p>
            <a:endParaRPr lang="en-US" dirty="0"/>
          </a:p>
          <a:p>
            <a:r>
              <a:rPr lang="en-US" dirty="0"/>
              <a:t>Specific to the survey itself, we adjusted the flow of the questions and how we laid them out as well as organized the language used to walk participants through the process. </a:t>
            </a:r>
          </a:p>
          <a:p>
            <a:endParaRPr lang="en-US" dirty="0"/>
          </a:p>
          <a:p>
            <a:r>
              <a:rPr lang="en-US" dirty="0"/>
              <a:t>All of these lessons have been translated into the detailed implementation steps and guidance we have collected into the resources and tools we will be providing to sites. </a:t>
            </a:r>
          </a:p>
          <a:p>
            <a:endParaRPr lang="en-US" dirty="0"/>
          </a:p>
          <a:p>
            <a:r>
              <a:rPr lang="en-US" dirty="0"/>
              <a:t>Finally we are moving from the more manual approach of doing the survey process and tracking the response rates </a:t>
            </a:r>
            <a:r>
              <a:rPr lang="en-US" dirty="0" err="1"/>
              <a:t>etc</a:t>
            </a:r>
            <a:r>
              <a:rPr lang="en-US" dirty="0"/>
              <a:t> into a more automated approach that is conducted with our third party vendor who manages our clinical data registry.  This advancement in how we will be able to conduct our survey work will improve both the data management options, support linkage of data as indicated and assure data security and compliance is all maintained.  This also will allow us to build out dashboards and reports to support tracking, monitoring and result distributions.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 what are the AIMS of this project, renamed from Patient Reported Experience Measures to Patient Voices?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IRB: Not regulated as research because it is a part of quality improvement activities (QI) </a:t>
            </a:r>
          </a:p>
          <a:p>
            <a:endParaRPr lang="en-US" dirty="0"/>
          </a:p>
          <a:p>
            <a:r>
              <a:rPr lang="en-US" dirty="0"/>
              <a:t>Patient eligibility: Having experienced childbirth at OBI hospital on/after May 1, 2023 and email abstracted into OBI registry (i.e. a SUBSET of all patients birthing at your hospital)</a:t>
            </a:r>
          </a:p>
          <a:p>
            <a:endParaRPr lang="en-US" dirty="0"/>
          </a:p>
          <a:p>
            <a:r>
              <a:rPr lang="en-US" dirty="0"/>
              <a:t>Patients will be sent a recruitment email with a secure link to complete the survey within the OBI Registry. </a:t>
            </a:r>
          </a:p>
          <a:p>
            <a:r>
              <a:rPr lang="en-US" dirty="0"/>
              <a:t>Up to 2 automated email reminders, weekly </a:t>
            </a:r>
          </a:p>
          <a:p>
            <a:r>
              <a:rPr lang="en-US" dirty="0"/>
              <a:t>Email invitations will be sent at 6, 7, and 8 weeks postpartum, or as soon as possible thereafter once patient contact information is abstracted into the registry (Eligible for completion up to 16 weeks postpartum)</a:t>
            </a:r>
          </a:p>
          <a:p>
            <a:endParaRPr lang="en-US" dirty="0"/>
          </a:p>
          <a:p>
            <a:r>
              <a:rPr lang="en-US" dirty="0"/>
              <a:t>Patient can opt-in for future contact (e.g., to share survey results, for other OBI opportunities)</a:t>
            </a:r>
          </a:p>
          <a:p>
            <a:r>
              <a:rPr lang="en-US" dirty="0"/>
              <a:t>If they complete the survey they receive a $10 gift card.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 looking at this in a timeline figure, you can see the flow again with the blue sections being points of opportunity at the hospital sites.</a:t>
            </a:r>
          </a:p>
          <a:p>
            <a:r>
              <a:rPr lang="en-US" dirty="0"/>
              <a:t>First is having given birth at one of the OBI hospitals, introduction of a patient workflow to promote the process with patients and the abstraction occurring for email to be able to send out the surveys. </a:t>
            </a:r>
          </a:p>
          <a:p>
            <a:r>
              <a:rPr lang="en-US" dirty="0"/>
              <a:t>We note that it may take up to 90days for an email to be entered but as soon as it is entered, ideally by 6 weeks, we will be sending the first invitation out and that is followed by up to two more reminders if it is not initially completed. The survey will remain open until 16 weeks and then will close.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Mothers Autonomy in Decision Making (MADM) scale </a:t>
            </a:r>
          </a:p>
          <a:p>
            <a:r>
              <a:rPr lang="en-US" dirty="0"/>
              <a:t>7 questions asking about experiences with decision making, using Likert scale measure</a:t>
            </a:r>
          </a:p>
          <a:p>
            <a:r>
              <a:rPr lang="en-US" dirty="0"/>
              <a:t>Pain and Opioid Use</a:t>
            </a:r>
          </a:p>
          <a:p>
            <a:r>
              <a:rPr lang="en-US" dirty="0"/>
              <a:t>4 questions focusing on pain scale</a:t>
            </a:r>
          </a:p>
          <a:p>
            <a:r>
              <a:rPr lang="en-US" dirty="0"/>
              <a:t>6 questions focusing on postpartum opioid use</a:t>
            </a:r>
          </a:p>
          <a:p>
            <a:r>
              <a:rPr lang="en-US" dirty="0"/>
              <a:t>Financial Strain Survey</a:t>
            </a:r>
          </a:p>
          <a:p>
            <a:r>
              <a:rPr lang="en-US" dirty="0"/>
              <a:t>3 questions </a:t>
            </a:r>
          </a:p>
          <a:p>
            <a:endParaRPr lang="en-US" dirty="0"/>
          </a:p>
          <a:p>
            <a:r>
              <a:rPr lang="en-US" dirty="0"/>
              <a:t>Demographics</a:t>
            </a:r>
          </a:p>
          <a:p>
            <a:r>
              <a:rPr lang="en-US" dirty="0"/>
              <a:t>Race, ethnic or cultural heritage</a:t>
            </a:r>
          </a:p>
          <a:p>
            <a:r>
              <a:rPr lang="en-US" dirty="0"/>
              <a:t>Gender identity</a:t>
            </a:r>
          </a:p>
          <a:p>
            <a:r>
              <a:rPr lang="en-US" dirty="0"/>
              <a:t>Highest degree of education</a:t>
            </a:r>
          </a:p>
          <a:p>
            <a:r>
              <a:rPr lang="en-US" dirty="0"/>
              <a:t>English as a primary language</a:t>
            </a:r>
          </a:p>
          <a:p>
            <a:r>
              <a:rPr lang="en-US" dirty="0"/>
              <a:t>Presence of a primary support person</a:t>
            </a:r>
          </a:p>
          <a:p>
            <a:endParaRPr lang="en-US" dirty="0"/>
          </a:p>
          <a:p>
            <a:r>
              <a:rPr lang="en-US" dirty="0"/>
              <a:t>I am going to walk through each of the core components of the surveys to offer a bit more insight into the questions being asked.</a:t>
            </a:r>
          </a:p>
          <a:p>
            <a:r>
              <a:rPr lang="en-US" dirty="0"/>
              <a:t>Option to have follow up reports and or contact for future OBI projects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4a"/><Relationship Id="rId7" Type="http://schemas.openxmlformats.org/officeDocument/2006/relationships/image" Target="../media/image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pubmed.ncbi.nlm.nih.gov/19418100/" TargetMode="External"/><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211.org" TargetMode="External"/><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3.sv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5.sv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media" Target="../media/media4.m4a"/><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audio" Target="../media/media4.m4a"/><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reproductive-health-journal.biomedcentral.com/articles/10.1186/s12978-019-0729-2" TargetMode="External"/><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audio" Target="../media/media7.m4a"/><Relationship Id="rId16" Type="http://schemas.openxmlformats.org/officeDocument/2006/relationships/image" Target="../media/image2.png"/><Relationship Id="rId1" Type="http://schemas.microsoft.com/office/2007/relationships/media" Target="../media/media7.m4a"/><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3.pn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notesSlide" Target="../notesSlides/notesSlide5.xml"/><Relationship Id="rId9" Type="http://schemas.openxmlformats.org/officeDocument/2006/relationships/image" Target="../media/image8.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svg"/><Relationship Id="rId12"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3.png"/><Relationship Id="rId10" Type="http://schemas.openxmlformats.org/officeDocument/2006/relationships/image" Target="../media/image19.png"/><Relationship Id="rId4" Type="http://schemas.openxmlformats.org/officeDocument/2006/relationships/notesSlide" Target="../notesSlides/notesSlide6.xml"/><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7"/>
          <a:srcRect/>
          <a:stretch>
            <a:fillRect/>
          </a:stretch>
        </p:blipFill>
        <p:spPr>
          <a:xfrm>
            <a:off x="0" y="0"/>
            <a:ext cx="18288000" cy="10287000"/>
          </a:xfrm>
          <a:prstGeom prst="rect">
            <a:avLst/>
          </a:prstGeom>
        </p:spPr>
      </p:pic>
      <p:sp>
        <p:nvSpPr>
          <p:cNvPr id="3" name="TextBox 3"/>
          <p:cNvSpPr txBox="1"/>
          <p:nvPr/>
        </p:nvSpPr>
        <p:spPr>
          <a:xfrm>
            <a:off x="549401" y="2876693"/>
            <a:ext cx="15465217" cy="1158009"/>
          </a:xfrm>
          <a:prstGeom prst="rect">
            <a:avLst/>
          </a:prstGeom>
        </p:spPr>
        <p:txBody>
          <a:bodyPr lIns="0" tIns="0" rIns="0" bIns="0" rtlCol="0" anchor="t">
            <a:spAutoFit/>
          </a:bodyPr>
          <a:lstStyle/>
          <a:p>
            <a:pPr>
              <a:lnSpc>
                <a:spcPts val="9374"/>
              </a:lnSpc>
            </a:pPr>
            <a:r>
              <a:rPr lang="en-US" sz="7499" dirty="0">
                <a:solidFill>
                  <a:srgbClr val="1E3668"/>
                </a:solidFill>
                <a:latin typeface="Mont Bold"/>
              </a:rPr>
              <a:t>OBI Patient Voices Project Launch</a:t>
            </a:r>
          </a:p>
        </p:txBody>
      </p:sp>
      <p:sp>
        <p:nvSpPr>
          <p:cNvPr id="4" name="TextBox 4"/>
          <p:cNvSpPr txBox="1"/>
          <p:nvPr/>
        </p:nvSpPr>
        <p:spPr>
          <a:xfrm>
            <a:off x="549401" y="6202537"/>
            <a:ext cx="8930051" cy="1180465"/>
          </a:xfrm>
          <a:prstGeom prst="rect">
            <a:avLst/>
          </a:prstGeom>
        </p:spPr>
        <p:txBody>
          <a:bodyPr lIns="0" tIns="0" rIns="0" bIns="0" rtlCol="0" anchor="t">
            <a:spAutoFit/>
          </a:bodyPr>
          <a:lstStyle/>
          <a:p>
            <a:pPr>
              <a:lnSpc>
                <a:spcPts val="4759"/>
              </a:lnSpc>
            </a:pPr>
            <a:r>
              <a:rPr lang="en-US" sz="3399">
                <a:solidFill>
                  <a:srgbClr val="009395"/>
                </a:solidFill>
                <a:latin typeface="Glacial Indifference"/>
              </a:rPr>
              <a:t>Lisa Kane Low, PhD, MS, CNM, FAAN, FACNM</a:t>
            </a:r>
          </a:p>
          <a:p>
            <a:pPr>
              <a:lnSpc>
                <a:spcPts val="4759"/>
              </a:lnSpc>
            </a:pPr>
            <a:r>
              <a:rPr lang="en-US" sz="3399">
                <a:solidFill>
                  <a:srgbClr val="009395"/>
                </a:solidFill>
                <a:latin typeface="Glacial Indifference"/>
              </a:rPr>
              <a:t>Michelle Moniz, MD, MSc</a:t>
            </a:r>
          </a:p>
        </p:txBody>
      </p:sp>
      <p:sp>
        <p:nvSpPr>
          <p:cNvPr id="5" name="TextBox 5"/>
          <p:cNvSpPr txBox="1"/>
          <p:nvPr/>
        </p:nvSpPr>
        <p:spPr>
          <a:xfrm>
            <a:off x="549401" y="5180806"/>
            <a:ext cx="6003799" cy="403957"/>
          </a:xfrm>
          <a:prstGeom prst="rect">
            <a:avLst/>
          </a:prstGeom>
        </p:spPr>
        <p:txBody>
          <a:bodyPr wrap="square" lIns="0" tIns="0" rIns="0" bIns="0" rtlCol="0" anchor="t">
            <a:spAutoFit/>
          </a:bodyPr>
          <a:lstStyle/>
          <a:p>
            <a:pPr>
              <a:lnSpc>
                <a:spcPts val="3360"/>
              </a:lnSpc>
            </a:pPr>
            <a:r>
              <a:rPr lang="en-US" sz="2400" dirty="0">
                <a:solidFill>
                  <a:srgbClr val="009395"/>
                </a:solidFill>
                <a:latin typeface="Glacial Indifference Bold"/>
              </a:rPr>
              <a:t>OBI Semiannual Meeting | April 14, 2023</a:t>
            </a:r>
          </a:p>
        </p:txBody>
      </p:sp>
      <p:pic>
        <p:nvPicPr>
          <p:cNvPr id="6" name="Recorded Sound">
            <a:hlinkClick r:id="" action="ppaction://media"/>
            <a:extLst>
              <a:ext uri="{FF2B5EF4-FFF2-40B4-BE49-F238E27FC236}">
                <a16:creationId xmlns:a16="http://schemas.microsoft.com/office/drawing/2014/main" id="{109A28AB-784B-DEF4-350E-2D8FCD1F46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99525" y="4899025"/>
            <a:ext cx="487363" cy="487363"/>
          </a:xfrm>
          <a:prstGeom prst="rect">
            <a:avLst/>
          </a:prstGeom>
        </p:spPr>
      </p:pic>
      <p:pic>
        <p:nvPicPr>
          <p:cNvPr id="8" name="Audio 7">
            <a:hlinkClick r:id="" action="ppaction://media"/>
            <a:extLst>
              <a:ext uri="{FF2B5EF4-FFF2-40B4-BE49-F238E27FC236}">
                <a16:creationId xmlns:a16="http://schemas.microsoft.com/office/drawing/2014/main" id="{E28243BA-8D12-B817-685A-7E241052F45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750"/>
    </mc:Choice>
    <mc:Fallback xmlns="">
      <p:transition spd="slow" advTm="47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3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364" objId="6"/>
        <p14:stopEvt time="3727"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8288000" cy="10287000"/>
          </a:xfrm>
          <a:prstGeom prst="rect">
            <a:avLst/>
          </a:prstGeom>
        </p:spPr>
      </p:pic>
      <p:sp>
        <p:nvSpPr>
          <p:cNvPr id="3" name="TextBox 3"/>
          <p:cNvSpPr txBox="1"/>
          <p:nvPr/>
        </p:nvSpPr>
        <p:spPr>
          <a:xfrm>
            <a:off x="1028700" y="790575"/>
            <a:ext cx="16230600" cy="1088390"/>
          </a:xfrm>
          <a:prstGeom prst="rect">
            <a:avLst/>
          </a:prstGeom>
        </p:spPr>
        <p:txBody>
          <a:bodyPr lIns="0" tIns="0" rIns="0" bIns="0" rtlCol="0" anchor="t">
            <a:spAutoFit/>
          </a:bodyPr>
          <a:lstStyle/>
          <a:p>
            <a:pPr algn="ctr">
              <a:lnSpc>
                <a:spcPts val="7000"/>
              </a:lnSpc>
            </a:pPr>
            <a:r>
              <a:rPr lang="en-US" sz="5600">
                <a:solidFill>
                  <a:srgbClr val="009395"/>
                </a:solidFill>
                <a:latin typeface="Mont Bold"/>
              </a:rPr>
              <a:t>Mothers Autonomy in Decision Making Scale</a:t>
            </a:r>
          </a:p>
        </p:txBody>
      </p:sp>
      <p:sp>
        <p:nvSpPr>
          <p:cNvPr id="4" name="TextBox 4"/>
          <p:cNvSpPr txBox="1"/>
          <p:nvPr/>
        </p:nvSpPr>
        <p:spPr>
          <a:xfrm>
            <a:off x="1028700" y="2132051"/>
            <a:ext cx="16230600" cy="1260475"/>
          </a:xfrm>
          <a:prstGeom prst="rect">
            <a:avLst/>
          </a:prstGeom>
        </p:spPr>
        <p:txBody>
          <a:bodyPr lIns="0" tIns="0" rIns="0" bIns="0" rtlCol="0" anchor="t">
            <a:spAutoFit/>
          </a:bodyPr>
          <a:lstStyle/>
          <a:p>
            <a:pPr algn="ctr">
              <a:lnSpc>
                <a:spcPts val="4999"/>
              </a:lnSpc>
            </a:pPr>
            <a:r>
              <a:rPr lang="en-US" sz="3999">
                <a:solidFill>
                  <a:srgbClr val="1E3668"/>
                </a:solidFill>
                <a:latin typeface="Glacial Indifference"/>
              </a:rPr>
              <a:t>Please tell us about your discussions with your clinical team during your recent labor and birth experience.  </a:t>
            </a:r>
          </a:p>
        </p:txBody>
      </p:sp>
      <p:grpSp>
        <p:nvGrpSpPr>
          <p:cNvPr id="5" name="Group 5"/>
          <p:cNvGrpSpPr/>
          <p:nvPr/>
        </p:nvGrpSpPr>
        <p:grpSpPr>
          <a:xfrm>
            <a:off x="1043264" y="3674188"/>
            <a:ext cx="16201471" cy="5178154"/>
            <a:chOff x="0" y="0"/>
            <a:chExt cx="21601962" cy="6904205"/>
          </a:xfrm>
        </p:grpSpPr>
        <p:grpSp>
          <p:nvGrpSpPr>
            <p:cNvPr id="6" name="Group 6"/>
            <p:cNvGrpSpPr/>
            <p:nvPr/>
          </p:nvGrpSpPr>
          <p:grpSpPr>
            <a:xfrm>
              <a:off x="0" y="0"/>
              <a:ext cx="21601962" cy="6904205"/>
              <a:chOff x="0" y="0"/>
              <a:chExt cx="4267054" cy="1363794"/>
            </a:xfrm>
          </p:grpSpPr>
          <p:sp>
            <p:nvSpPr>
              <p:cNvPr id="7" name="Freeform 7"/>
              <p:cNvSpPr/>
              <p:nvPr/>
            </p:nvSpPr>
            <p:spPr>
              <a:xfrm>
                <a:off x="0" y="0"/>
                <a:ext cx="4267054" cy="1363794"/>
              </a:xfrm>
              <a:custGeom>
                <a:avLst/>
                <a:gdLst/>
                <a:ahLst/>
                <a:cxnLst/>
                <a:rect l="l" t="t" r="r" b="b"/>
                <a:pathLst>
                  <a:path w="4267054" h="1363794">
                    <a:moveTo>
                      <a:pt x="0" y="0"/>
                    </a:moveTo>
                    <a:lnTo>
                      <a:pt x="4267054" y="0"/>
                    </a:lnTo>
                    <a:lnTo>
                      <a:pt x="4267054" y="1363794"/>
                    </a:lnTo>
                    <a:lnTo>
                      <a:pt x="0" y="1363794"/>
                    </a:lnTo>
                    <a:close/>
                  </a:path>
                </a:pathLst>
              </a:custGeom>
              <a:solidFill>
                <a:srgbClr val="000000">
                  <a:alpha val="0"/>
                </a:srgbClr>
              </a:solidFill>
              <a:ln w="38100">
                <a:solidFill>
                  <a:srgbClr val="3277B0"/>
                </a:solidFill>
              </a:ln>
            </p:spPr>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3360"/>
                  </a:lnSpc>
                </a:pPr>
                <a:endParaRPr/>
              </a:p>
            </p:txBody>
          </p:sp>
        </p:grpSp>
        <p:sp>
          <p:nvSpPr>
            <p:cNvPr id="9" name="TextBox 9"/>
            <p:cNvSpPr txBox="1"/>
            <p:nvPr/>
          </p:nvSpPr>
          <p:spPr>
            <a:xfrm>
              <a:off x="192951" y="303772"/>
              <a:ext cx="21216060" cy="6277610"/>
            </a:xfrm>
            <a:prstGeom prst="rect">
              <a:avLst/>
            </a:prstGeom>
          </p:spPr>
          <p:txBody>
            <a:bodyPr lIns="0" tIns="0" rIns="0" bIns="0" rtlCol="0" anchor="t">
              <a:spAutoFit/>
            </a:bodyPr>
            <a:lstStyle/>
            <a:p>
              <a:pPr>
                <a:lnSpc>
                  <a:spcPts val="4125"/>
                </a:lnSpc>
              </a:pPr>
              <a:r>
                <a:rPr lang="en-US" sz="3300">
                  <a:solidFill>
                    <a:srgbClr val="3277B0"/>
                  </a:solidFill>
                  <a:latin typeface="Glacial Indifference Bold"/>
                </a:rPr>
                <a:t>Questions:</a:t>
              </a:r>
            </a:p>
            <a:p>
              <a:pPr marL="712473" lvl="1" indent="-356237">
                <a:lnSpc>
                  <a:spcPts val="4125"/>
                </a:lnSpc>
                <a:buFont typeface="Arial"/>
                <a:buChar char="•"/>
              </a:pPr>
              <a:r>
                <a:rPr lang="en-US" sz="3300">
                  <a:solidFill>
                    <a:srgbClr val="1E3668"/>
                  </a:solidFill>
                  <a:latin typeface="Glacial Indifference"/>
                </a:rPr>
                <a:t>My clinical team asked me how involved in decision-making I wanted to be.</a:t>
              </a:r>
            </a:p>
            <a:p>
              <a:pPr marL="712473" lvl="1" indent="-356237">
                <a:lnSpc>
                  <a:spcPts val="4125"/>
                </a:lnSpc>
                <a:buFont typeface="Arial"/>
                <a:buChar char="•"/>
              </a:pPr>
              <a:r>
                <a:rPr lang="en-US" sz="3300">
                  <a:solidFill>
                    <a:srgbClr val="1E3668"/>
                  </a:solidFill>
                  <a:latin typeface="Glacial Indifference"/>
                </a:rPr>
                <a:t>My clinical team told me that there are different options for my maternity care.</a:t>
              </a:r>
            </a:p>
            <a:p>
              <a:pPr marL="712473" lvl="1" indent="-356237">
                <a:lnSpc>
                  <a:spcPts val="4125"/>
                </a:lnSpc>
                <a:buFont typeface="Arial"/>
                <a:buChar char="•"/>
              </a:pPr>
              <a:r>
                <a:rPr lang="en-US" sz="3300">
                  <a:solidFill>
                    <a:srgbClr val="1E3668"/>
                  </a:solidFill>
                  <a:latin typeface="Glacial Indifference"/>
                </a:rPr>
                <a:t>My clinical team explained the advantages and disadvantages of maternity care options.</a:t>
              </a:r>
            </a:p>
            <a:p>
              <a:pPr marL="712473" lvl="1" indent="-356237">
                <a:lnSpc>
                  <a:spcPts val="4125"/>
                </a:lnSpc>
                <a:buFont typeface="Arial"/>
                <a:buChar char="•"/>
              </a:pPr>
              <a:r>
                <a:rPr lang="en-US" sz="3300">
                  <a:solidFill>
                    <a:srgbClr val="1E3668"/>
                  </a:solidFill>
                  <a:latin typeface="Glacial Indifference"/>
                </a:rPr>
                <a:t>My clinical team helped me understand all the information.</a:t>
              </a:r>
            </a:p>
            <a:p>
              <a:pPr marL="712473" lvl="1" indent="-356237">
                <a:lnSpc>
                  <a:spcPts val="4125"/>
                </a:lnSpc>
                <a:buFont typeface="Arial"/>
                <a:buChar char="•"/>
              </a:pPr>
              <a:r>
                <a:rPr lang="en-US" sz="3300">
                  <a:solidFill>
                    <a:srgbClr val="1E3668"/>
                  </a:solidFill>
                  <a:latin typeface="Glacial Indifference"/>
                </a:rPr>
                <a:t>I was given enough time to thoroughly consider the different maternity care options.</a:t>
              </a:r>
            </a:p>
            <a:p>
              <a:pPr marL="712473" lvl="1" indent="-356237">
                <a:lnSpc>
                  <a:spcPts val="4125"/>
                </a:lnSpc>
                <a:buFont typeface="Arial"/>
                <a:buChar char="•"/>
              </a:pPr>
              <a:r>
                <a:rPr lang="en-US" sz="3300">
                  <a:solidFill>
                    <a:srgbClr val="1E3668"/>
                  </a:solidFill>
                  <a:latin typeface="Glacial Indifference"/>
                </a:rPr>
                <a:t>I was able to choose what I considered to be the best care options.</a:t>
              </a:r>
            </a:p>
            <a:p>
              <a:pPr marL="712473" lvl="1" indent="-356237">
                <a:lnSpc>
                  <a:spcPts val="4125"/>
                </a:lnSpc>
                <a:buFont typeface="Arial"/>
                <a:buChar char="•"/>
              </a:pPr>
              <a:r>
                <a:rPr lang="en-US" sz="3300">
                  <a:solidFill>
                    <a:srgbClr val="1E3668"/>
                  </a:solidFill>
                  <a:latin typeface="Glacial Indifference"/>
                </a:rPr>
                <a:t>My clinical team respected my choices.</a:t>
              </a:r>
            </a:p>
          </p:txBody>
        </p:sp>
      </p:grpSp>
      <p:pic>
        <p:nvPicPr>
          <p:cNvPr id="10" name="Audio 9">
            <a:hlinkClick r:id="" action="ppaction://media"/>
            <a:extLst>
              <a:ext uri="{FF2B5EF4-FFF2-40B4-BE49-F238E27FC236}">
                <a16:creationId xmlns:a16="http://schemas.microsoft.com/office/drawing/2014/main" id="{B2F96242-025E-73BE-1628-827BB1F457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643"/>
    </mc:Choice>
    <mc:Fallback xmlns="">
      <p:transition spd="slow" advTm="41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8288000" cy="10287000"/>
          </a:xfrm>
          <a:prstGeom prst="rect">
            <a:avLst/>
          </a:prstGeom>
        </p:spPr>
      </p:pic>
      <p:sp>
        <p:nvSpPr>
          <p:cNvPr id="3" name="TextBox 3"/>
          <p:cNvSpPr txBox="1"/>
          <p:nvPr/>
        </p:nvSpPr>
        <p:spPr>
          <a:xfrm>
            <a:off x="1028700" y="365443"/>
            <a:ext cx="16230600" cy="1088390"/>
          </a:xfrm>
          <a:prstGeom prst="rect">
            <a:avLst/>
          </a:prstGeom>
        </p:spPr>
        <p:txBody>
          <a:bodyPr lIns="0" tIns="0" rIns="0" bIns="0" rtlCol="0" anchor="t">
            <a:spAutoFit/>
          </a:bodyPr>
          <a:lstStyle/>
          <a:p>
            <a:pPr algn="ctr">
              <a:lnSpc>
                <a:spcPts val="7000"/>
              </a:lnSpc>
            </a:pPr>
            <a:r>
              <a:rPr lang="en-US" sz="5600">
                <a:solidFill>
                  <a:srgbClr val="009395"/>
                </a:solidFill>
                <a:latin typeface="Mont Bold"/>
              </a:rPr>
              <a:t>Pain Management After Childbirth</a:t>
            </a:r>
          </a:p>
        </p:txBody>
      </p:sp>
      <p:sp>
        <p:nvSpPr>
          <p:cNvPr id="4" name="TextBox 4"/>
          <p:cNvSpPr txBox="1"/>
          <p:nvPr/>
        </p:nvSpPr>
        <p:spPr>
          <a:xfrm>
            <a:off x="14383792" y="9046845"/>
            <a:ext cx="2875508" cy="337185"/>
          </a:xfrm>
          <a:prstGeom prst="rect">
            <a:avLst/>
          </a:prstGeom>
        </p:spPr>
        <p:txBody>
          <a:bodyPr lIns="0" tIns="0" rIns="0" bIns="0" rtlCol="0" anchor="t">
            <a:spAutoFit/>
          </a:bodyPr>
          <a:lstStyle/>
          <a:p>
            <a:pPr>
              <a:lnSpc>
                <a:spcPts val="2400"/>
              </a:lnSpc>
            </a:pPr>
            <a:r>
              <a:rPr lang="en-US" sz="2400" u="sng">
                <a:solidFill>
                  <a:srgbClr val="1E3668"/>
                </a:solidFill>
                <a:latin typeface="Glacial Indifference"/>
                <a:hlinkClick r:id="rId6" tooltip="https://pubmed.ncbi.nlm.nih.gov/19418100/"/>
              </a:rPr>
              <a:t>Krebs EE, et.al. 2009. </a:t>
            </a:r>
          </a:p>
        </p:txBody>
      </p:sp>
      <p:sp>
        <p:nvSpPr>
          <p:cNvPr id="5" name="TextBox 5"/>
          <p:cNvSpPr txBox="1"/>
          <p:nvPr/>
        </p:nvSpPr>
        <p:spPr>
          <a:xfrm>
            <a:off x="1116086" y="3181864"/>
            <a:ext cx="16084957" cy="5521325"/>
          </a:xfrm>
          <a:prstGeom prst="rect">
            <a:avLst/>
          </a:prstGeom>
        </p:spPr>
        <p:txBody>
          <a:bodyPr lIns="0" tIns="0" rIns="0" bIns="0" rtlCol="0" anchor="t">
            <a:spAutoFit/>
          </a:bodyPr>
          <a:lstStyle/>
          <a:p>
            <a:pPr marL="755652" lvl="1" indent="-377826">
              <a:lnSpc>
                <a:spcPts val="4375"/>
              </a:lnSpc>
              <a:buFont typeface="Arial"/>
              <a:buChar char="•"/>
            </a:pPr>
            <a:r>
              <a:rPr lang="en-US" sz="3500">
                <a:solidFill>
                  <a:srgbClr val="1E3668"/>
                </a:solidFill>
                <a:latin typeface="Glacial Indifference"/>
              </a:rPr>
              <a:t>What number best describes your pain on average in the first week after childbirth? </a:t>
            </a:r>
          </a:p>
          <a:p>
            <a:pPr>
              <a:lnSpc>
                <a:spcPts val="4375"/>
              </a:lnSpc>
            </a:pPr>
            <a:endParaRPr lang="en-US" sz="3500">
              <a:solidFill>
                <a:srgbClr val="1E3668"/>
              </a:solidFill>
              <a:latin typeface="Glacial Indifference"/>
            </a:endParaRPr>
          </a:p>
          <a:p>
            <a:pPr marL="755652" lvl="1" indent="-377826">
              <a:lnSpc>
                <a:spcPts val="4375"/>
              </a:lnSpc>
              <a:buFont typeface="Arial"/>
              <a:buChar char="•"/>
            </a:pPr>
            <a:r>
              <a:rPr lang="en-US" sz="3500">
                <a:solidFill>
                  <a:srgbClr val="1E3668"/>
                </a:solidFill>
                <a:latin typeface="Glacial Indifference"/>
              </a:rPr>
              <a:t>What number best describes how pain in the first week after childbirth interfered with </a:t>
            </a:r>
          </a:p>
          <a:p>
            <a:pPr marL="1511304" lvl="2" indent="-503768">
              <a:lnSpc>
                <a:spcPts val="4375"/>
              </a:lnSpc>
              <a:buFont typeface="Arial"/>
              <a:buChar char="⚬"/>
            </a:pPr>
            <a:r>
              <a:rPr lang="en-US" sz="3500">
                <a:solidFill>
                  <a:srgbClr val="1E3668"/>
                </a:solidFill>
                <a:latin typeface="Glacial Indifference"/>
              </a:rPr>
              <a:t>Enjoyment of life?</a:t>
            </a:r>
          </a:p>
          <a:p>
            <a:pPr marL="1511304" lvl="2" indent="-503768">
              <a:lnSpc>
                <a:spcPts val="4375"/>
              </a:lnSpc>
              <a:buFont typeface="Arial"/>
              <a:buChar char="⚬"/>
            </a:pPr>
            <a:r>
              <a:rPr lang="en-US" sz="3500">
                <a:solidFill>
                  <a:srgbClr val="1E3668"/>
                </a:solidFill>
                <a:latin typeface="Glacial Indifference"/>
              </a:rPr>
              <a:t>General activity?</a:t>
            </a:r>
          </a:p>
          <a:p>
            <a:pPr marL="1511304" lvl="2" indent="-503768">
              <a:lnSpc>
                <a:spcPts val="4375"/>
              </a:lnSpc>
              <a:buFont typeface="Arial"/>
              <a:buChar char="⚬"/>
            </a:pPr>
            <a:r>
              <a:rPr lang="en-US" sz="3500">
                <a:solidFill>
                  <a:srgbClr val="1E3668"/>
                </a:solidFill>
                <a:latin typeface="Glacial Indifference"/>
              </a:rPr>
              <a:t>Caring for your newborn?</a:t>
            </a:r>
          </a:p>
          <a:p>
            <a:pPr>
              <a:lnSpc>
                <a:spcPts val="4375"/>
              </a:lnSpc>
            </a:pPr>
            <a:endParaRPr lang="en-US" sz="3500">
              <a:solidFill>
                <a:srgbClr val="1E3668"/>
              </a:solidFill>
              <a:latin typeface="Glacial Indifference"/>
            </a:endParaRPr>
          </a:p>
          <a:p>
            <a:pPr marL="755652" lvl="1" indent="-377826">
              <a:lnSpc>
                <a:spcPts val="4375"/>
              </a:lnSpc>
              <a:buFont typeface="Arial"/>
              <a:buChar char="•"/>
            </a:pPr>
            <a:r>
              <a:rPr lang="en-US" sz="3500">
                <a:solidFill>
                  <a:srgbClr val="1E3668"/>
                </a:solidFill>
                <a:latin typeface="Glacial Indifference"/>
              </a:rPr>
              <a:t>Questions about Consumption</a:t>
            </a:r>
          </a:p>
        </p:txBody>
      </p:sp>
      <p:grpSp>
        <p:nvGrpSpPr>
          <p:cNvPr id="6" name="Group 6"/>
          <p:cNvGrpSpPr/>
          <p:nvPr/>
        </p:nvGrpSpPr>
        <p:grpSpPr>
          <a:xfrm>
            <a:off x="1057829" y="3120857"/>
            <a:ext cx="16201471" cy="5662387"/>
            <a:chOff x="0" y="0"/>
            <a:chExt cx="4267054" cy="1491328"/>
          </a:xfrm>
        </p:grpSpPr>
        <p:sp>
          <p:nvSpPr>
            <p:cNvPr id="7" name="Freeform 7"/>
            <p:cNvSpPr/>
            <p:nvPr/>
          </p:nvSpPr>
          <p:spPr>
            <a:xfrm>
              <a:off x="0" y="0"/>
              <a:ext cx="4267054" cy="1491328"/>
            </a:xfrm>
            <a:custGeom>
              <a:avLst/>
              <a:gdLst/>
              <a:ahLst/>
              <a:cxnLst/>
              <a:rect l="l" t="t" r="r" b="b"/>
              <a:pathLst>
                <a:path w="4267054" h="1491328">
                  <a:moveTo>
                    <a:pt x="0" y="0"/>
                  </a:moveTo>
                  <a:lnTo>
                    <a:pt x="4267054" y="0"/>
                  </a:lnTo>
                  <a:lnTo>
                    <a:pt x="4267054" y="1491328"/>
                  </a:lnTo>
                  <a:lnTo>
                    <a:pt x="0" y="1491328"/>
                  </a:lnTo>
                  <a:close/>
                </a:path>
              </a:pathLst>
            </a:custGeom>
            <a:solidFill>
              <a:srgbClr val="000000">
                <a:alpha val="0"/>
              </a:srgbClr>
            </a:solidFill>
            <a:ln w="38100">
              <a:solidFill>
                <a:srgbClr val="3277B0"/>
              </a:solidFill>
            </a:ln>
          </p:spPr>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3360"/>
                </a:lnSpc>
              </a:pPr>
              <a:endParaRPr/>
            </a:p>
          </p:txBody>
        </p:sp>
      </p:grpSp>
      <p:sp>
        <p:nvSpPr>
          <p:cNvPr id="9" name="TextBox 9"/>
          <p:cNvSpPr txBox="1"/>
          <p:nvPr/>
        </p:nvSpPr>
        <p:spPr>
          <a:xfrm>
            <a:off x="1057829" y="1726957"/>
            <a:ext cx="16201471" cy="1101725"/>
          </a:xfrm>
          <a:prstGeom prst="rect">
            <a:avLst/>
          </a:prstGeom>
        </p:spPr>
        <p:txBody>
          <a:bodyPr lIns="0" tIns="0" rIns="0" bIns="0" rtlCol="0" anchor="t">
            <a:spAutoFit/>
          </a:bodyPr>
          <a:lstStyle/>
          <a:p>
            <a:pPr algn="ctr">
              <a:lnSpc>
                <a:spcPts val="4375"/>
              </a:lnSpc>
            </a:pPr>
            <a:r>
              <a:rPr lang="en-US" sz="3500">
                <a:solidFill>
                  <a:srgbClr val="1E3668"/>
                </a:solidFill>
                <a:latin typeface="Glacial Indifference"/>
              </a:rPr>
              <a:t>Many patients feel pain after childbirth. We’d like to understand how your pain was managed after giving birth. </a:t>
            </a:r>
            <a:r>
              <a:rPr lang="en-US" sz="3500">
                <a:solidFill>
                  <a:srgbClr val="1E3668"/>
                </a:solidFill>
                <a:latin typeface="Glacial Indifference Bold"/>
              </a:rPr>
              <a:t>(Scale of 0-10)</a:t>
            </a:r>
          </a:p>
        </p:txBody>
      </p:sp>
      <p:pic>
        <p:nvPicPr>
          <p:cNvPr id="10" name="Audio 9">
            <a:hlinkClick r:id="" action="ppaction://media"/>
            <a:extLst>
              <a:ext uri="{FF2B5EF4-FFF2-40B4-BE49-F238E27FC236}">
                <a16:creationId xmlns:a16="http://schemas.microsoft.com/office/drawing/2014/main" id="{F6DD387E-BF72-E035-44BB-0E0D087733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527"/>
    </mc:Choice>
    <mc:Fallback xmlns="">
      <p:transition spd="slow" advTm="2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8288000" cy="10287000"/>
          </a:xfrm>
          <a:prstGeom prst="rect">
            <a:avLst/>
          </a:prstGeom>
        </p:spPr>
      </p:pic>
      <p:sp>
        <p:nvSpPr>
          <p:cNvPr id="3" name="TextBox 3"/>
          <p:cNvSpPr txBox="1"/>
          <p:nvPr/>
        </p:nvSpPr>
        <p:spPr>
          <a:xfrm>
            <a:off x="1028700" y="2777490"/>
            <a:ext cx="5871473" cy="4712970"/>
          </a:xfrm>
          <a:prstGeom prst="rect">
            <a:avLst/>
          </a:prstGeom>
        </p:spPr>
        <p:txBody>
          <a:bodyPr lIns="0" tIns="0" rIns="0" bIns="0" rtlCol="0" anchor="t">
            <a:spAutoFit/>
          </a:bodyPr>
          <a:lstStyle/>
          <a:p>
            <a:pPr>
              <a:lnSpc>
                <a:spcPts val="4125"/>
              </a:lnSpc>
            </a:pPr>
            <a:r>
              <a:rPr lang="en-US" sz="3300">
                <a:solidFill>
                  <a:srgbClr val="1E3668"/>
                </a:solidFill>
                <a:latin typeface="Glacial Indifference"/>
              </a:rPr>
              <a:t>It is common to experience financial challenges after going through pregnancy and childbirth. </a:t>
            </a:r>
          </a:p>
          <a:p>
            <a:pPr>
              <a:lnSpc>
                <a:spcPts val="4125"/>
              </a:lnSpc>
            </a:pPr>
            <a:endParaRPr lang="en-US" sz="3300">
              <a:solidFill>
                <a:srgbClr val="1E3668"/>
              </a:solidFill>
              <a:latin typeface="Glacial Indifference"/>
            </a:endParaRPr>
          </a:p>
          <a:p>
            <a:pPr>
              <a:lnSpc>
                <a:spcPts val="4125"/>
              </a:lnSpc>
            </a:pPr>
            <a:r>
              <a:rPr lang="en-US" sz="3300">
                <a:solidFill>
                  <a:srgbClr val="B64083"/>
                </a:solidFill>
                <a:latin typeface="Glacial Indifference Bold"/>
              </a:rPr>
              <a:t>And if you need help now, please consider contacting your local hospital or United Way (call 211 or visit </a:t>
            </a:r>
            <a:r>
              <a:rPr lang="en-US" sz="3300" u="sng">
                <a:solidFill>
                  <a:srgbClr val="B64083"/>
                </a:solidFill>
                <a:latin typeface="Glacial Indifference Bold"/>
                <a:hlinkClick r:id="rId6" tooltip="https://www.211.org"/>
              </a:rPr>
              <a:t>211.org</a:t>
            </a:r>
            <a:r>
              <a:rPr lang="en-US" sz="3300">
                <a:solidFill>
                  <a:srgbClr val="B64083"/>
                </a:solidFill>
                <a:latin typeface="Glacial Indifference Bold"/>
              </a:rPr>
              <a:t>)</a:t>
            </a:r>
          </a:p>
        </p:txBody>
      </p:sp>
      <p:sp>
        <p:nvSpPr>
          <p:cNvPr id="4" name="TextBox 4"/>
          <p:cNvSpPr txBox="1"/>
          <p:nvPr/>
        </p:nvSpPr>
        <p:spPr>
          <a:xfrm>
            <a:off x="1028700" y="566192"/>
            <a:ext cx="16230600" cy="1088390"/>
          </a:xfrm>
          <a:prstGeom prst="rect">
            <a:avLst/>
          </a:prstGeom>
        </p:spPr>
        <p:txBody>
          <a:bodyPr lIns="0" tIns="0" rIns="0" bIns="0" rtlCol="0" anchor="t">
            <a:spAutoFit/>
          </a:bodyPr>
          <a:lstStyle/>
          <a:p>
            <a:pPr algn="ctr">
              <a:lnSpc>
                <a:spcPts val="7000"/>
              </a:lnSpc>
            </a:pPr>
            <a:r>
              <a:rPr lang="en-US" sz="5600">
                <a:solidFill>
                  <a:srgbClr val="009395"/>
                </a:solidFill>
                <a:latin typeface="Mont Bold"/>
              </a:rPr>
              <a:t>Financial Strain</a:t>
            </a:r>
          </a:p>
        </p:txBody>
      </p:sp>
      <p:grpSp>
        <p:nvGrpSpPr>
          <p:cNvPr id="5" name="Group 5"/>
          <p:cNvGrpSpPr/>
          <p:nvPr/>
        </p:nvGrpSpPr>
        <p:grpSpPr>
          <a:xfrm>
            <a:off x="7401952" y="1850277"/>
            <a:ext cx="10012689" cy="7200900"/>
            <a:chOff x="0" y="0"/>
            <a:chExt cx="2637087" cy="1896533"/>
          </a:xfrm>
        </p:grpSpPr>
        <p:sp>
          <p:nvSpPr>
            <p:cNvPr id="6" name="Freeform 6"/>
            <p:cNvSpPr/>
            <p:nvPr/>
          </p:nvSpPr>
          <p:spPr>
            <a:xfrm>
              <a:off x="0" y="0"/>
              <a:ext cx="2637087" cy="1896533"/>
            </a:xfrm>
            <a:custGeom>
              <a:avLst/>
              <a:gdLst/>
              <a:ahLst/>
              <a:cxnLst/>
              <a:rect l="l" t="t" r="r" b="b"/>
              <a:pathLst>
                <a:path w="2637087" h="1896533">
                  <a:moveTo>
                    <a:pt x="0" y="0"/>
                  </a:moveTo>
                  <a:lnTo>
                    <a:pt x="2637087" y="0"/>
                  </a:lnTo>
                  <a:lnTo>
                    <a:pt x="2637087" y="1896533"/>
                  </a:lnTo>
                  <a:lnTo>
                    <a:pt x="0" y="1896533"/>
                  </a:lnTo>
                  <a:close/>
                </a:path>
              </a:pathLst>
            </a:custGeom>
            <a:solidFill>
              <a:srgbClr val="000000">
                <a:alpha val="0"/>
              </a:srgbClr>
            </a:solidFill>
            <a:ln w="38100">
              <a:solidFill>
                <a:srgbClr val="3277B0"/>
              </a:solidFill>
            </a:ln>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360"/>
                </a:lnSpc>
              </a:pPr>
              <a:endParaRPr/>
            </a:p>
          </p:txBody>
        </p:sp>
      </p:grpSp>
      <p:sp>
        <p:nvSpPr>
          <p:cNvPr id="8" name="TextBox 8"/>
          <p:cNvSpPr txBox="1"/>
          <p:nvPr/>
        </p:nvSpPr>
        <p:spPr>
          <a:xfrm>
            <a:off x="7354327" y="2087291"/>
            <a:ext cx="9857348" cy="6707823"/>
          </a:xfrm>
          <a:prstGeom prst="rect">
            <a:avLst/>
          </a:prstGeom>
        </p:spPr>
        <p:txBody>
          <a:bodyPr lIns="0" tIns="0" rIns="0" bIns="0" rtlCol="0" anchor="t">
            <a:spAutoFit/>
          </a:bodyPr>
          <a:lstStyle/>
          <a:p>
            <a:pPr marL="572134" lvl="1" indent="-286067">
              <a:lnSpc>
                <a:spcPts val="3312"/>
              </a:lnSpc>
              <a:buFont typeface="Arial"/>
              <a:buChar char="•"/>
            </a:pPr>
            <a:r>
              <a:rPr lang="en-US" sz="2649">
                <a:solidFill>
                  <a:srgbClr val="1E3668"/>
                </a:solidFill>
                <a:latin typeface="Glacial Indifference"/>
              </a:rPr>
              <a:t>Have you had problems paying or been unable to pay any medical bills related to your pregnancy, childbirth, or newborn care? This includes bills, debt, and payments for doctors, dentists, hospitals, therapists, medication, equipment, or home care. </a:t>
            </a:r>
          </a:p>
          <a:p>
            <a:pPr>
              <a:lnSpc>
                <a:spcPts val="3312"/>
              </a:lnSpc>
            </a:pPr>
            <a:endParaRPr lang="en-US" sz="2649">
              <a:solidFill>
                <a:srgbClr val="1E3668"/>
              </a:solidFill>
              <a:latin typeface="Glacial Indifference"/>
            </a:endParaRPr>
          </a:p>
          <a:p>
            <a:pPr marL="572134" lvl="1" indent="-286067">
              <a:lnSpc>
                <a:spcPts val="3312"/>
              </a:lnSpc>
              <a:buFont typeface="Arial"/>
              <a:buChar char="•"/>
            </a:pPr>
            <a:r>
              <a:rPr lang="en-US" sz="2649">
                <a:solidFill>
                  <a:srgbClr val="1E3668"/>
                </a:solidFill>
                <a:latin typeface="Glacial Indifference"/>
              </a:rPr>
              <a:t>Have you delayed seeking healthcare because of worry about the cost? </a:t>
            </a:r>
          </a:p>
          <a:p>
            <a:pPr>
              <a:lnSpc>
                <a:spcPts val="3312"/>
              </a:lnSpc>
            </a:pPr>
            <a:endParaRPr lang="en-US" sz="2649">
              <a:solidFill>
                <a:srgbClr val="1E3668"/>
              </a:solidFill>
              <a:latin typeface="Glacial Indifference"/>
            </a:endParaRPr>
          </a:p>
          <a:p>
            <a:pPr marL="572134" lvl="1" indent="-286067">
              <a:lnSpc>
                <a:spcPts val="3312"/>
              </a:lnSpc>
              <a:buFont typeface="Arial"/>
              <a:buChar char="•"/>
            </a:pPr>
            <a:r>
              <a:rPr lang="en-US" sz="2649">
                <a:solidFill>
                  <a:srgbClr val="1E3668"/>
                </a:solidFill>
                <a:latin typeface="Glacial Indifference"/>
              </a:rPr>
              <a:t>Was there a time during pregnancy that you needed medical care, but did not get it because you felt you couldn't afford it? This includes treatment, therapy, medications, and equipment.                  </a:t>
            </a:r>
          </a:p>
          <a:p>
            <a:pPr>
              <a:lnSpc>
                <a:spcPts val="3312"/>
              </a:lnSpc>
            </a:pPr>
            <a:endParaRPr lang="en-US" sz="2649">
              <a:solidFill>
                <a:srgbClr val="1E3668"/>
              </a:solidFill>
              <a:latin typeface="Glacial Indifference"/>
            </a:endParaRPr>
          </a:p>
          <a:p>
            <a:pPr marL="572134" lvl="1" indent="-286067">
              <a:lnSpc>
                <a:spcPts val="3312"/>
              </a:lnSpc>
              <a:buFont typeface="Arial"/>
              <a:buChar char="•"/>
            </a:pPr>
            <a:r>
              <a:rPr lang="en-US" sz="2649">
                <a:solidFill>
                  <a:srgbClr val="1E3668"/>
                </a:solidFill>
                <a:latin typeface="Glacial Indifference"/>
              </a:rPr>
              <a:t>During my pregnancy, my household income was ________ to meet my household’s needs: heat, electricity, transportation, housing, food, clothing, and other necessary expenses</a:t>
            </a:r>
          </a:p>
        </p:txBody>
      </p:sp>
      <p:pic>
        <p:nvPicPr>
          <p:cNvPr id="9" name="Audio 8">
            <a:hlinkClick r:id="" action="ppaction://media"/>
            <a:extLst>
              <a:ext uri="{FF2B5EF4-FFF2-40B4-BE49-F238E27FC236}">
                <a16:creationId xmlns:a16="http://schemas.microsoft.com/office/drawing/2014/main" id="{2B95403C-2676-6CCB-490B-24B770C0EF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219"/>
    </mc:Choice>
    <mc:Fallback xmlns="">
      <p:transition spd="slow" advTm="4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8288000" cy="10287000"/>
          </a:xfrm>
          <a:prstGeom prst="rect">
            <a:avLst/>
          </a:prstGeom>
        </p:spPr>
      </p:pic>
      <p:sp>
        <p:nvSpPr>
          <p:cNvPr id="3" name="TextBox 3"/>
          <p:cNvSpPr txBox="1"/>
          <p:nvPr/>
        </p:nvSpPr>
        <p:spPr>
          <a:xfrm>
            <a:off x="1028700" y="2541217"/>
            <a:ext cx="16305299" cy="6282690"/>
          </a:xfrm>
          <a:prstGeom prst="rect">
            <a:avLst/>
          </a:prstGeom>
        </p:spPr>
        <p:txBody>
          <a:bodyPr lIns="0" tIns="0" rIns="0" bIns="0" rtlCol="0" anchor="t">
            <a:spAutoFit/>
          </a:bodyPr>
          <a:lstStyle/>
          <a:p>
            <a:pPr marL="777242" lvl="1" indent="-388621">
              <a:lnSpc>
                <a:spcPts val="4500"/>
              </a:lnSpc>
              <a:buFont typeface="Arial"/>
              <a:buChar char="•"/>
            </a:pPr>
            <a:r>
              <a:rPr lang="en-US" sz="3600">
                <a:solidFill>
                  <a:srgbClr val="1E3668"/>
                </a:solidFill>
                <a:latin typeface="Glacial Indifference"/>
              </a:rPr>
              <a:t>Project Description</a:t>
            </a:r>
          </a:p>
          <a:p>
            <a:pPr>
              <a:lnSpc>
                <a:spcPts val="4500"/>
              </a:lnSpc>
            </a:pPr>
            <a:endParaRPr lang="en-US" sz="3600">
              <a:solidFill>
                <a:srgbClr val="1E3668"/>
              </a:solidFill>
              <a:latin typeface="Glacial Indifference"/>
            </a:endParaRPr>
          </a:p>
          <a:p>
            <a:pPr marL="777242" lvl="1" indent="-388621">
              <a:lnSpc>
                <a:spcPts val="4500"/>
              </a:lnSpc>
              <a:buFont typeface="Arial"/>
              <a:buChar char="•"/>
            </a:pPr>
            <a:r>
              <a:rPr lang="en-US" sz="3600">
                <a:solidFill>
                  <a:srgbClr val="1E3668"/>
                </a:solidFill>
                <a:latin typeface="Glacial Indifference"/>
              </a:rPr>
              <a:t>Implementation Guide</a:t>
            </a:r>
          </a:p>
          <a:p>
            <a:pPr>
              <a:lnSpc>
                <a:spcPts val="4500"/>
              </a:lnSpc>
            </a:pPr>
            <a:endParaRPr lang="en-US" sz="3600">
              <a:solidFill>
                <a:srgbClr val="1E3668"/>
              </a:solidFill>
              <a:latin typeface="Glacial Indifference"/>
            </a:endParaRPr>
          </a:p>
          <a:p>
            <a:pPr marL="777242" lvl="1" indent="-388621">
              <a:lnSpc>
                <a:spcPts val="4500"/>
              </a:lnSpc>
              <a:buFont typeface="Arial"/>
              <a:buChar char="•"/>
            </a:pPr>
            <a:r>
              <a:rPr lang="en-US" sz="3600">
                <a:solidFill>
                  <a:srgbClr val="1E3668"/>
                </a:solidFill>
                <a:latin typeface="Glacial Indifference"/>
              </a:rPr>
              <a:t>Education Tools</a:t>
            </a:r>
          </a:p>
          <a:p>
            <a:pPr marL="1554483" lvl="2" indent="-518161">
              <a:lnSpc>
                <a:spcPts val="4500"/>
              </a:lnSpc>
              <a:buFont typeface="Arial"/>
              <a:buChar char="⚬"/>
            </a:pPr>
            <a:r>
              <a:rPr lang="en-US" sz="3600">
                <a:solidFill>
                  <a:srgbClr val="1E3668"/>
                </a:solidFill>
                <a:latin typeface="Glacial Indifference"/>
              </a:rPr>
              <a:t>Staff Training Video and PowerPoint</a:t>
            </a:r>
          </a:p>
          <a:p>
            <a:pPr marL="1554483" lvl="2" indent="-518161">
              <a:lnSpc>
                <a:spcPts val="4500"/>
              </a:lnSpc>
              <a:buFont typeface="Arial"/>
              <a:buChar char="⚬"/>
            </a:pPr>
            <a:r>
              <a:rPr lang="en-US" sz="3600">
                <a:solidFill>
                  <a:srgbClr val="1E3668"/>
                </a:solidFill>
                <a:latin typeface="Glacial Indifference"/>
              </a:rPr>
              <a:t>FAQs document </a:t>
            </a:r>
          </a:p>
          <a:p>
            <a:pPr>
              <a:lnSpc>
                <a:spcPts val="4500"/>
              </a:lnSpc>
            </a:pPr>
            <a:endParaRPr lang="en-US" sz="3600">
              <a:solidFill>
                <a:srgbClr val="1E3668"/>
              </a:solidFill>
              <a:latin typeface="Glacial Indifference"/>
            </a:endParaRPr>
          </a:p>
          <a:p>
            <a:pPr marL="777242" lvl="1" indent="-388621">
              <a:lnSpc>
                <a:spcPts val="4500"/>
              </a:lnSpc>
              <a:buFont typeface="Arial"/>
              <a:buChar char="•"/>
            </a:pPr>
            <a:r>
              <a:rPr lang="en-US" sz="3600">
                <a:solidFill>
                  <a:srgbClr val="1E3668"/>
                </a:solidFill>
                <a:latin typeface="Glacial Indifference"/>
              </a:rPr>
              <a:t>Resources for Engaging Patients</a:t>
            </a:r>
          </a:p>
          <a:p>
            <a:pPr marL="1554483" lvl="2" indent="-518161">
              <a:lnSpc>
                <a:spcPts val="4500"/>
              </a:lnSpc>
              <a:buFont typeface="Arial"/>
              <a:buChar char="⚬"/>
            </a:pPr>
            <a:r>
              <a:rPr lang="en-US" sz="3600">
                <a:solidFill>
                  <a:srgbClr val="1E3668"/>
                </a:solidFill>
                <a:latin typeface="Glacial Indifference"/>
              </a:rPr>
              <a:t>Patient invitation script</a:t>
            </a:r>
          </a:p>
          <a:p>
            <a:pPr marL="1554483" lvl="2" indent="-518161">
              <a:lnSpc>
                <a:spcPts val="4500"/>
              </a:lnSpc>
              <a:buFont typeface="Arial"/>
              <a:buChar char="⚬"/>
            </a:pPr>
            <a:r>
              <a:rPr lang="en-US" sz="3600">
                <a:solidFill>
                  <a:srgbClr val="1E3668"/>
                </a:solidFill>
                <a:latin typeface="Glacial Indifference"/>
              </a:rPr>
              <a:t>Patient handouts</a:t>
            </a:r>
          </a:p>
        </p:txBody>
      </p:sp>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91241" y="3634686"/>
            <a:ext cx="4114800" cy="4114800"/>
          </a:xfrm>
          <a:prstGeom prst="rect">
            <a:avLst/>
          </a:prstGeom>
        </p:spPr>
      </p:pic>
      <p:sp>
        <p:nvSpPr>
          <p:cNvPr id="5" name="TextBox 5"/>
          <p:cNvSpPr txBox="1"/>
          <p:nvPr/>
        </p:nvSpPr>
        <p:spPr>
          <a:xfrm>
            <a:off x="1028700" y="657225"/>
            <a:ext cx="16230600" cy="1088390"/>
          </a:xfrm>
          <a:prstGeom prst="rect">
            <a:avLst/>
          </a:prstGeom>
        </p:spPr>
        <p:txBody>
          <a:bodyPr lIns="0" tIns="0" rIns="0" bIns="0" rtlCol="0" anchor="t">
            <a:spAutoFit/>
          </a:bodyPr>
          <a:lstStyle/>
          <a:p>
            <a:pPr algn="ctr">
              <a:lnSpc>
                <a:spcPts val="7000"/>
              </a:lnSpc>
            </a:pPr>
            <a:r>
              <a:rPr lang="en-US" sz="5600">
                <a:solidFill>
                  <a:srgbClr val="009395"/>
                </a:solidFill>
                <a:latin typeface="Mont Bold"/>
              </a:rPr>
              <a:t>OBI Resources to Support Launch</a:t>
            </a:r>
          </a:p>
        </p:txBody>
      </p:sp>
      <p:sp>
        <p:nvSpPr>
          <p:cNvPr id="6" name="TextBox 6"/>
          <p:cNvSpPr txBox="1"/>
          <p:nvPr/>
        </p:nvSpPr>
        <p:spPr>
          <a:xfrm>
            <a:off x="5835668" y="1783715"/>
            <a:ext cx="6616664" cy="461010"/>
          </a:xfrm>
          <a:prstGeom prst="rect">
            <a:avLst/>
          </a:prstGeom>
        </p:spPr>
        <p:txBody>
          <a:bodyPr lIns="0" tIns="0" rIns="0" bIns="0" rtlCol="0" anchor="t">
            <a:spAutoFit/>
          </a:bodyPr>
          <a:lstStyle/>
          <a:p>
            <a:pPr algn="ctr">
              <a:lnSpc>
                <a:spcPts val="3000"/>
              </a:lnSpc>
            </a:pPr>
            <a:r>
              <a:rPr lang="en-US" sz="2400">
                <a:solidFill>
                  <a:srgbClr val="B64083"/>
                </a:solidFill>
                <a:latin typeface="Mont Bold"/>
              </a:rPr>
              <a:t>Coming soon on obstetricsinitiative.org!</a:t>
            </a:r>
          </a:p>
        </p:txBody>
      </p:sp>
      <p:pic>
        <p:nvPicPr>
          <p:cNvPr id="7" name="Audio 6">
            <a:hlinkClick r:id="" action="ppaction://media"/>
            <a:extLst>
              <a:ext uri="{FF2B5EF4-FFF2-40B4-BE49-F238E27FC236}">
                <a16:creationId xmlns:a16="http://schemas.microsoft.com/office/drawing/2014/main" id="{EABF45A3-B2B5-4901-3270-5CDB712380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191"/>
    </mc:Choice>
    <mc:Fallback xmlns="">
      <p:transition spd="slow" advTm="48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8288000" cy="10287000"/>
          </a:xfrm>
          <a:prstGeom prst="rect">
            <a:avLst/>
          </a:prstGeom>
        </p:spPr>
      </p:pic>
      <p:sp>
        <p:nvSpPr>
          <p:cNvPr id="3" name="TextBox 3"/>
          <p:cNvSpPr txBox="1"/>
          <p:nvPr/>
        </p:nvSpPr>
        <p:spPr>
          <a:xfrm>
            <a:off x="1028700" y="733425"/>
            <a:ext cx="16230600" cy="1088390"/>
          </a:xfrm>
          <a:prstGeom prst="rect">
            <a:avLst/>
          </a:prstGeom>
        </p:spPr>
        <p:txBody>
          <a:bodyPr lIns="0" tIns="0" rIns="0" bIns="0" rtlCol="0" anchor="t">
            <a:spAutoFit/>
          </a:bodyPr>
          <a:lstStyle/>
          <a:p>
            <a:pPr algn="ctr">
              <a:lnSpc>
                <a:spcPts val="7000"/>
              </a:lnSpc>
            </a:pPr>
            <a:r>
              <a:rPr lang="en-US" sz="5600">
                <a:solidFill>
                  <a:srgbClr val="009395"/>
                </a:solidFill>
                <a:latin typeface="Mont Bold"/>
              </a:rPr>
              <a:t>Launch Checklist</a:t>
            </a:r>
          </a:p>
        </p:txBody>
      </p:sp>
      <p:grpSp>
        <p:nvGrpSpPr>
          <p:cNvPr id="4" name="Group 4"/>
          <p:cNvGrpSpPr/>
          <p:nvPr/>
        </p:nvGrpSpPr>
        <p:grpSpPr>
          <a:xfrm>
            <a:off x="1160686" y="2149893"/>
            <a:ext cx="16098614" cy="6810592"/>
            <a:chOff x="0" y="0"/>
            <a:chExt cx="21464818" cy="9080789"/>
          </a:xfrm>
        </p:grpSpPr>
        <p:sp>
          <p:nvSpPr>
            <p:cNvPr id="5" name="TextBox 5"/>
            <p:cNvSpPr txBox="1"/>
            <p:nvPr/>
          </p:nvSpPr>
          <p:spPr>
            <a:xfrm>
              <a:off x="1088752" y="-19050"/>
              <a:ext cx="20376066" cy="1338157"/>
            </a:xfrm>
            <a:prstGeom prst="rect">
              <a:avLst/>
            </a:prstGeom>
          </p:spPr>
          <p:txBody>
            <a:bodyPr lIns="0" tIns="0" rIns="0" bIns="0" rtlCol="0" anchor="t">
              <a:spAutoFit/>
            </a:bodyPr>
            <a:lstStyle/>
            <a:p>
              <a:pPr>
                <a:lnSpc>
                  <a:spcPts val="4000"/>
                </a:lnSpc>
              </a:pPr>
              <a:r>
                <a:rPr lang="en-US" sz="3200">
                  <a:solidFill>
                    <a:srgbClr val="3277B0"/>
                  </a:solidFill>
                  <a:latin typeface="Glacial Indifference Bold"/>
                </a:rPr>
                <a:t>Determine Workflow for Email Abstraction if needed</a:t>
              </a:r>
            </a:p>
            <a:p>
              <a:pPr marL="690884" lvl="1" indent="-345442">
                <a:lnSpc>
                  <a:spcPts val="4000"/>
                </a:lnSpc>
                <a:buFont typeface="Arial"/>
                <a:buChar char="•"/>
              </a:pPr>
              <a:r>
                <a:rPr lang="en-US" sz="3200">
                  <a:solidFill>
                    <a:srgbClr val="1E3668"/>
                  </a:solidFill>
                  <a:latin typeface="Glacial Indifference"/>
                </a:rPr>
                <a:t>Goal: May 1 births </a:t>
              </a:r>
            </a:p>
          </p:txBody>
        </p:sp>
        <p:sp>
          <p:nvSpPr>
            <p:cNvPr id="6" name="TextBox 6"/>
            <p:cNvSpPr txBox="1"/>
            <p:nvPr/>
          </p:nvSpPr>
          <p:spPr>
            <a:xfrm>
              <a:off x="1088752" y="1895077"/>
              <a:ext cx="20376066" cy="1338157"/>
            </a:xfrm>
            <a:prstGeom prst="rect">
              <a:avLst/>
            </a:prstGeom>
          </p:spPr>
          <p:txBody>
            <a:bodyPr lIns="0" tIns="0" rIns="0" bIns="0" rtlCol="0" anchor="t">
              <a:spAutoFit/>
            </a:bodyPr>
            <a:lstStyle/>
            <a:p>
              <a:pPr>
                <a:lnSpc>
                  <a:spcPts val="4000"/>
                </a:lnSpc>
              </a:pPr>
              <a:r>
                <a:rPr lang="en-US" sz="3200">
                  <a:solidFill>
                    <a:srgbClr val="3277B0"/>
                  </a:solidFill>
                  <a:latin typeface="Glacial Indifference Bold"/>
                </a:rPr>
                <a:t>Educate Providers &amp; Staff</a:t>
              </a:r>
            </a:p>
            <a:p>
              <a:pPr marL="690884" lvl="1" indent="-345442">
                <a:lnSpc>
                  <a:spcPts val="4000"/>
                </a:lnSpc>
                <a:buFont typeface="Arial"/>
                <a:buChar char="•"/>
              </a:pPr>
              <a:r>
                <a:rPr lang="en-US" sz="3200">
                  <a:solidFill>
                    <a:srgbClr val="1E3668"/>
                  </a:solidFill>
                  <a:latin typeface="Glacial Indifference"/>
                </a:rPr>
                <a:t>Training and education in initiative and workflow to engage patients </a:t>
              </a:r>
            </a:p>
          </p:txBody>
        </p:sp>
        <p:sp>
          <p:nvSpPr>
            <p:cNvPr id="7" name="TextBox 7"/>
            <p:cNvSpPr txBox="1"/>
            <p:nvPr/>
          </p:nvSpPr>
          <p:spPr>
            <a:xfrm>
              <a:off x="1088752" y="3809205"/>
              <a:ext cx="20376066" cy="1338157"/>
            </a:xfrm>
            <a:prstGeom prst="rect">
              <a:avLst/>
            </a:prstGeom>
          </p:spPr>
          <p:txBody>
            <a:bodyPr lIns="0" tIns="0" rIns="0" bIns="0" rtlCol="0" anchor="t">
              <a:spAutoFit/>
            </a:bodyPr>
            <a:lstStyle/>
            <a:p>
              <a:pPr>
                <a:lnSpc>
                  <a:spcPts val="4000"/>
                </a:lnSpc>
              </a:pPr>
              <a:r>
                <a:rPr lang="en-US" sz="3200">
                  <a:solidFill>
                    <a:srgbClr val="3277B0"/>
                  </a:solidFill>
                  <a:latin typeface="Glacial Indifference Bold"/>
                </a:rPr>
                <a:t>Engage Patients</a:t>
              </a:r>
            </a:p>
            <a:p>
              <a:pPr marL="690884" lvl="1" indent="-345442">
                <a:lnSpc>
                  <a:spcPts val="4000"/>
                </a:lnSpc>
                <a:buFont typeface="Arial"/>
                <a:buChar char="•"/>
              </a:pPr>
              <a:r>
                <a:rPr lang="en-US" sz="3200">
                  <a:solidFill>
                    <a:srgbClr val="1E3668"/>
                  </a:solidFill>
                  <a:latin typeface="Glacial Indifference"/>
                </a:rPr>
                <a:t>Mother’s Day Launch: Staff to begin inviting patients for upcoming surveys</a:t>
              </a: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914127"/>
              <a:ext cx="659553" cy="659553"/>
            </a:xfrm>
            <a:prstGeom prst="rect">
              <a:avLst/>
            </a:prstGeom>
          </p:spPr>
        </p:pic>
        <p:sp>
          <p:nvSpPr>
            <p:cNvPr id="9" name="TextBox 9"/>
            <p:cNvSpPr txBox="1"/>
            <p:nvPr/>
          </p:nvSpPr>
          <p:spPr>
            <a:xfrm>
              <a:off x="1088752" y="6396432"/>
              <a:ext cx="20376066" cy="2684357"/>
            </a:xfrm>
            <a:prstGeom prst="rect">
              <a:avLst/>
            </a:prstGeom>
          </p:spPr>
          <p:txBody>
            <a:bodyPr lIns="0" tIns="0" rIns="0" bIns="0" rtlCol="0" anchor="t">
              <a:spAutoFit/>
            </a:bodyPr>
            <a:lstStyle/>
            <a:p>
              <a:pPr>
                <a:lnSpc>
                  <a:spcPts val="4000"/>
                </a:lnSpc>
              </a:pPr>
              <a:r>
                <a:rPr lang="en-US" sz="3200">
                  <a:solidFill>
                    <a:srgbClr val="3277B0"/>
                  </a:solidFill>
                  <a:latin typeface="Glacial Indifference Bold"/>
                </a:rPr>
                <a:t>Monitor and Course Correct</a:t>
              </a:r>
            </a:p>
            <a:p>
              <a:pPr marL="690884" lvl="1" indent="-345442">
                <a:lnSpc>
                  <a:spcPts val="4000"/>
                </a:lnSpc>
                <a:buFont typeface="Arial"/>
                <a:buChar char="•"/>
              </a:pPr>
              <a:r>
                <a:rPr lang="en-US" sz="3200">
                  <a:solidFill>
                    <a:srgbClr val="1E3668"/>
                  </a:solidFill>
                  <a:latin typeface="Glacial Indifference"/>
                </a:rPr>
                <a:t>Monitor completeness of email abstraction</a:t>
              </a:r>
            </a:p>
            <a:p>
              <a:pPr marL="690884" lvl="1" indent="-345442">
                <a:lnSpc>
                  <a:spcPts val="4000"/>
                </a:lnSpc>
                <a:buFont typeface="Arial"/>
                <a:buChar char="•"/>
              </a:pPr>
              <a:r>
                <a:rPr lang="en-US" sz="3200">
                  <a:solidFill>
                    <a:srgbClr val="1E3668"/>
                  </a:solidFill>
                  <a:latin typeface="Glacial Indifference"/>
                </a:rPr>
                <a:t>Staff Reminders</a:t>
              </a:r>
            </a:p>
            <a:p>
              <a:pPr marL="690884" lvl="1" indent="-345442">
                <a:lnSpc>
                  <a:spcPts val="4000"/>
                </a:lnSpc>
                <a:buFont typeface="Arial"/>
                <a:buChar char="•"/>
              </a:pPr>
              <a:r>
                <a:rPr lang="en-US" sz="3200">
                  <a:solidFill>
                    <a:srgbClr val="1E3668"/>
                  </a:solidFill>
                  <a:latin typeface="Glacial Indifference"/>
                </a:rPr>
                <a:t>Share Success and Progress</a:t>
              </a:r>
            </a:p>
          </p:txBody>
        </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828255"/>
              <a:ext cx="659553" cy="659553"/>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6415482"/>
              <a:ext cx="659553" cy="659553"/>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3426"/>
              <a:ext cx="659553" cy="659553"/>
            </a:xfrm>
            <a:prstGeom prst="rect">
              <a:avLst/>
            </a:prstGeom>
          </p:spPr>
        </p:pic>
      </p:grpSp>
      <p:pic>
        <p:nvPicPr>
          <p:cNvPr id="13" name="Audio 12">
            <a:hlinkClick r:id="" action="ppaction://media"/>
            <a:extLst>
              <a:ext uri="{FF2B5EF4-FFF2-40B4-BE49-F238E27FC236}">
                <a16:creationId xmlns:a16="http://schemas.microsoft.com/office/drawing/2014/main" id="{0CB3BA8D-CD96-8186-7003-9931A846DB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522"/>
    </mc:Choice>
    <mc:Fallback xmlns="">
      <p:transition spd="slow" advTm="59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8288000" cy="10287000"/>
          </a:xfrm>
          <a:prstGeom prst="rect">
            <a:avLst/>
          </a:prstGeom>
        </p:spPr>
      </p:pic>
      <p:sp>
        <p:nvSpPr>
          <p:cNvPr id="3" name="TextBox 3"/>
          <p:cNvSpPr txBox="1"/>
          <p:nvPr/>
        </p:nvSpPr>
        <p:spPr>
          <a:xfrm>
            <a:off x="1028700" y="2726873"/>
            <a:ext cx="16230600" cy="5411470"/>
          </a:xfrm>
          <a:prstGeom prst="rect">
            <a:avLst/>
          </a:prstGeom>
        </p:spPr>
        <p:txBody>
          <a:bodyPr lIns="0" tIns="0" rIns="0" bIns="0" rtlCol="0" anchor="t">
            <a:spAutoFit/>
          </a:bodyPr>
          <a:lstStyle/>
          <a:p>
            <a:pPr marL="928368" lvl="1" indent="-464184">
              <a:lnSpc>
                <a:spcPts val="5374"/>
              </a:lnSpc>
              <a:buFont typeface="Arial"/>
              <a:buChar char="•"/>
            </a:pPr>
            <a:r>
              <a:rPr lang="en-US" sz="4299">
                <a:solidFill>
                  <a:srgbClr val="1E3668"/>
                </a:solidFill>
                <a:latin typeface="Glacial Indifference"/>
              </a:rPr>
              <a:t>Informs our QI initiatives</a:t>
            </a:r>
          </a:p>
          <a:p>
            <a:pPr>
              <a:lnSpc>
                <a:spcPts val="5374"/>
              </a:lnSpc>
            </a:pPr>
            <a:endParaRPr lang="en-US" sz="4299">
              <a:solidFill>
                <a:srgbClr val="1E3668"/>
              </a:solidFill>
              <a:latin typeface="Glacial Indifference"/>
            </a:endParaRPr>
          </a:p>
          <a:p>
            <a:pPr marL="928368" lvl="1" indent="-464184">
              <a:lnSpc>
                <a:spcPts val="5374"/>
              </a:lnSpc>
              <a:buFont typeface="Arial"/>
              <a:buChar char="•"/>
            </a:pPr>
            <a:r>
              <a:rPr lang="en-US" sz="4299">
                <a:solidFill>
                  <a:srgbClr val="1E3668"/>
                </a:solidFill>
                <a:latin typeface="Glacial Indifference"/>
              </a:rPr>
              <a:t>Identify opportunities to address health equity</a:t>
            </a:r>
          </a:p>
          <a:p>
            <a:pPr>
              <a:lnSpc>
                <a:spcPts val="5374"/>
              </a:lnSpc>
            </a:pPr>
            <a:endParaRPr lang="en-US" sz="4299">
              <a:solidFill>
                <a:srgbClr val="1E3668"/>
              </a:solidFill>
              <a:latin typeface="Glacial Indifference"/>
            </a:endParaRPr>
          </a:p>
          <a:p>
            <a:pPr marL="928368" lvl="1" indent="-464184">
              <a:lnSpc>
                <a:spcPts val="5374"/>
              </a:lnSpc>
              <a:buFont typeface="Arial"/>
              <a:buChar char="•"/>
            </a:pPr>
            <a:r>
              <a:rPr lang="en-US" sz="4299">
                <a:solidFill>
                  <a:srgbClr val="1E3668"/>
                </a:solidFill>
                <a:latin typeface="Glacial Indifference"/>
              </a:rPr>
              <a:t>Validation of successes and opportunities for growth considering patient experiences of quality improvement strategies</a:t>
            </a:r>
          </a:p>
          <a:p>
            <a:pPr>
              <a:lnSpc>
                <a:spcPts val="5374"/>
              </a:lnSpc>
            </a:pPr>
            <a:endParaRPr lang="en-US" sz="4299">
              <a:solidFill>
                <a:srgbClr val="1E3668"/>
              </a:solidFill>
              <a:latin typeface="Glacial Indifference"/>
            </a:endParaRPr>
          </a:p>
          <a:p>
            <a:pPr marL="928368" lvl="1" indent="-464184">
              <a:lnSpc>
                <a:spcPts val="5374"/>
              </a:lnSpc>
              <a:buFont typeface="Arial"/>
              <a:buChar char="•"/>
            </a:pPr>
            <a:r>
              <a:rPr lang="en-US" sz="4299">
                <a:solidFill>
                  <a:srgbClr val="1E3668"/>
                </a:solidFill>
                <a:latin typeface="Glacial Indifference"/>
              </a:rPr>
              <a:t>Opportunity for longer-term evaluation, trends over time</a:t>
            </a:r>
          </a:p>
        </p:txBody>
      </p:sp>
      <p:sp>
        <p:nvSpPr>
          <p:cNvPr id="4" name="TextBox 4"/>
          <p:cNvSpPr txBox="1"/>
          <p:nvPr/>
        </p:nvSpPr>
        <p:spPr>
          <a:xfrm>
            <a:off x="1028700" y="790575"/>
            <a:ext cx="16230600" cy="1088390"/>
          </a:xfrm>
          <a:prstGeom prst="rect">
            <a:avLst/>
          </a:prstGeom>
        </p:spPr>
        <p:txBody>
          <a:bodyPr lIns="0" tIns="0" rIns="0" bIns="0" rtlCol="0" anchor="t">
            <a:spAutoFit/>
          </a:bodyPr>
          <a:lstStyle/>
          <a:p>
            <a:pPr algn="ctr">
              <a:lnSpc>
                <a:spcPts val="7000"/>
              </a:lnSpc>
            </a:pPr>
            <a:r>
              <a:rPr lang="en-US" sz="5600">
                <a:solidFill>
                  <a:srgbClr val="009395"/>
                </a:solidFill>
                <a:latin typeface="Mont Bold"/>
              </a:rPr>
              <a:t>Value of PREMs and PROs</a:t>
            </a:r>
          </a:p>
        </p:txBody>
      </p:sp>
      <p:pic>
        <p:nvPicPr>
          <p:cNvPr id="6" name="Audio 5">
            <a:hlinkClick r:id="" action="ppaction://media"/>
            <a:extLst>
              <a:ext uri="{FF2B5EF4-FFF2-40B4-BE49-F238E27FC236}">
                <a16:creationId xmlns:a16="http://schemas.microsoft.com/office/drawing/2014/main" id="{7D882BAB-1260-B059-B021-7101CBF415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187"/>
    </mc:Choice>
    <mc:Fallback xmlns="">
      <p:transition spd="slow" advTm="72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0" y="0"/>
            <a:ext cx="18288000" cy="10287000"/>
          </a:xfrm>
          <a:prstGeom prst="rect">
            <a:avLst/>
          </a:prstGeom>
        </p:spPr>
      </p:pic>
      <p:sp>
        <p:nvSpPr>
          <p:cNvPr id="3" name="TextBox 3"/>
          <p:cNvSpPr txBox="1"/>
          <p:nvPr/>
        </p:nvSpPr>
        <p:spPr>
          <a:xfrm>
            <a:off x="719493" y="2753773"/>
            <a:ext cx="15465217" cy="1835153"/>
          </a:xfrm>
          <a:prstGeom prst="rect">
            <a:avLst/>
          </a:prstGeom>
        </p:spPr>
        <p:txBody>
          <a:bodyPr lIns="0" tIns="0" rIns="0" bIns="0" rtlCol="0" anchor="t">
            <a:spAutoFit/>
          </a:bodyPr>
          <a:lstStyle/>
          <a:p>
            <a:pPr>
              <a:lnSpc>
                <a:spcPts val="11874"/>
              </a:lnSpc>
            </a:pPr>
            <a:r>
              <a:rPr lang="en-US" sz="9499">
                <a:solidFill>
                  <a:srgbClr val="1E3668"/>
                </a:solidFill>
                <a:latin typeface="Mont Bold"/>
              </a:rPr>
              <a:t>Thank You!</a:t>
            </a:r>
          </a:p>
        </p:txBody>
      </p:sp>
      <p:sp>
        <p:nvSpPr>
          <p:cNvPr id="4" name="TextBox 4"/>
          <p:cNvSpPr txBox="1"/>
          <p:nvPr/>
        </p:nvSpPr>
        <p:spPr>
          <a:xfrm>
            <a:off x="719492" y="4484151"/>
            <a:ext cx="3852507" cy="936625"/>
          </a:xfrm>
          <a:prstGeom prst="rect">
            <a:avLst/>
          </a:prstGeom>
        </p:spPr>
        <p:txBody>
          <a:bodyPr wrap="square" lIns="0" tIns="0" rIns="0" bIns="0" rtlCol="0" anchor="t">
            <a:spAutoFit/>
          </a:bodyPr>
          <a:lstStyle/>
          <a:p>
            <a:pPr algn="just">
              <a:lnSpc>
                <a:spcPts val="7699"/>
              </a:lnSpc>
            </a:pPr>
            <a:r>
              <a:rPr lang="en-US" sz="5499" dirty="0">
                <a:solidFill>
                  <a:srgbClr val="009395"/>
                </a:solidFill>
                <a:latin typeface="Glacial Indifference Bold"/>
              </a:rPr>
              <a:t>Questions?</a:t>
            </a:r>
          </a:p>
        </p:txBody>
      </p:sp>
      <p:pic>
        <p:nvPicPr>
          <p:cNvPr id="6" name="Audio 5">
            <a:hlinkClick r:id="" action="ppaction://media"/>
            <a:extLst>
              <a:ext uri="{FF2B5EF4-FFF2-40B4-BE49-F238E27FC236}">
                <a16:creationId xmlns:a16="http://schemas.microsoft.com/office/drawing/2014/main" id="{6591CDF0-88FF-9CD1-EFA2-945CEE38C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89"/>
    </mc:Choice>
    <mc:Fallback xmlns="">
      <p:transition spd="slow" advTm="7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7"/>
          <a:srcRect/>
          <a:stretch>
            <a:fillRect/>
          </a:stretch>
        </p:blipFill>
        <p:spPr>
          <a:xfrm>
            <a:off x="0" y="0"/>
            <a:ext cx="18288000" cy="10287000"/>
          </a:xfrm>
          <a:prstGeom prst="rect">
            <a:avLst/>
          </a:prstGeom>
        </p:spPr>
      </p:pic>
      <p:sp>
        <p:nvSpPr>
          <p:cNvPr id="3" name="TextBox 3"/>
          <p:cNvSpPr txBox="1"/>
          <p:nvPr/>
        </p:nvSpPr>
        <p:spPr>
          <a:xfrm>
            <a:off x="1028700" y="2430079"/>
            <a:ext cx="16230600" cy="4403725"/>
          </a:xfrm>
          <a:prstGeom prst="rect">
            <a:avLst/>
          </a:prstGeom>
        </p:spPr>
        <p:txBody>
          <a:bodyPr lIns="0" tIns="0" rIns="0" bIns="0" rtlCol="0" anchor="t">
            <a:spAutoFit/>
          </a:bodyPr>
          <a:lstStyle/>
          <a:p>
            <a:pPr>
              <a:lnSpc>
                <a:spcPts val="4999"/>
              </a:lnSpc>
            </a:pPr>
            <a:r>
              <a:rPr lang="en-US" sz="3999">
                <a:solidFill>
                  <a:srgbClr val="1E3668"/>
                </a:solidFill>
                <a:latin typeface="Glacial Indifference"/>
              </a:rPr>
              <a:t>Support for OBI is provided by Blue Cross and Blue Shield of Michigan and Blue Care Network as part of the BCBSM Value Partnerships program. </a:t>
            </a:r>
          </a:p>
          <a:p>
            <a:pPr>
              <a:lnSpc>
                <a:spcPts val="4999"/>
              </a:lnSpc>
            </a:pPr>
            <a:endParaRPr lang="en-US" sz="3999">
              <a:solidFill>
                <a:srgbClr val="1E3668"/>
              </a:solidFill>
              <a:latin typeface="Glacial Indifference"/>
            </a:endParaRPr>
          </a:p>
          <a:p>
            <a:pPr>
              <a:lnSpc>
                <a:spcPts val="4999"/>
              </a:lnSpc>
            </a:pPr>
            <a:r>
              <a:rPr lang="en-US" sz="3999">
                <a:solidFill>
                  <a:srgbClr val="1E3668"/>
                </a:solidFill>
                <a:latin typeface="Glacial Indifference"/>
              </a:rPr>
              <a:t>Although Blue Cross Blue Shield of Michigan and OBI work collaboratively, the opinions, beliefs, and viewpoints expressed by the author do not necessarily reflect the opinions, beliefs, and viewpoints of BCBSM or any of its employees</a:t>
            </a:r>
          </a:p>
        </p:txBody>
      </p:sp>
      <p:pic>
        <p:nvPicPr>
          <p:cNvPr id="4" name="Picture 4"/>
          <p:cNvPicPr>
            <a:picLocks noChangeAspect="1"/>
          </p:cNvPicPr>
          <p:nvPr/>
        </p:nvPicPr>
        <p:blipFill>
          <a:blip r:embed="rId8"/>
          <a:srcRect/>
          <a:stretch>
            <a:fillRect/>
          </a:stretch>
        </p:blipFill>
        <p:spPr>
          <a:xfrm>
            <a:off x="7264019" y="7452929"/>
            <a:ext cx="3759961" cy="1347320"/>
          </a:xfrm>
          <a:prstGeom prst="rect">
            <a:avLst/>
          </a:prstGeom>
        </p:spPr>
      </p:pic>
      <p:sp>
        <p:nvSpPr>
          <p:cNvPr id="5" name="TextBox 5"/>
          <p:cNvSpPr txBox="1"/>
          <p:nvPr/>
        </p:nvSpPr>
        <p:spPr>
          <a:xfrm>
            <a:off x="1411392" y="413561"/>
            <a:ext cx="15465217" cy="1428750"/>
          </a:xfrm>
          <a:prstGeom prst="rect">
            <a:avLst/>
          </a:prstGeom>
        </p:spPr>
        <p:txBody>
          <a:bodyPr lIns="0" tIns="0" rIns="0" bIns="0" rtlCol="0" anchor="t">
            <a:spAutoFit/>
          </a:bodyPr>
          <a:lstStyle/>
          <a:p>
            <a:pPr algn="ctr">
              <a:lnSpc>
                <a:spcPts val="9374"/>
              </a:lnSpc>
            </a:pPr>
            <a:r>
              <a:rPr lang="en-US" sz="7499">
                <a:solidFill>
                  <a:srgbClr val="009395"/>
                </a:solidFill>
                <a:latin typeface="Mont Bold"/>
              </a:rPr>
              <a:t>Disclosures</a:t>
            </a:r>
          </a:p>
        </p:txBody>
      </p:sp>
      <p:pic>
        <p:nvPicPr>
          <p:cNvPr id="6" name="Recorded Sound">
            <a:hlinkClick r:id="" action="ppaction://media"/>
            <a:extLst>
              <a:ext uri="{FF2B5EF4-FFF2-40B4-BE49-F238E27FC236}">
                <a16:creationId xmlns:a16="http://schemas.microsoft.com/office/drawing/2014/main" id="{FFF999D1-1B4B-D5A0-66D2-766CB20605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99525" y="4899025"/>
            <a:ext cx="487363" cy="487363"/>
          </a:xfrm>
          <a:prstGeom prst="rect">
            <a:avLst/>
          </a:prstGeom>
        </p:spPr>
      </p:pic>
      <p:pic>
        <p:nvPicPr>
          <p:cNvPr id="7" name="Audio 6">
            <a:hlinkClick r:id="" action="ppaction://media"/>
            <a:extLst>
              <a:ext uri="{FF2B5EF4-FFF2-40B4-BE49-F238E27FC236}">
                <a16:creationId xmlns:a16="http://schemas.microsoft.com/office/drawing/2014/main" id="{3C5DED76-3F2C-52DC-1CAF-05ED1DE953E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418"/>
    </mc:Choice>
    <mc:Fallback xmlns="">
      <p:transition spd="slow" advTm="21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82" objId="6"/>
        <p14:stopEvt time="1018"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8288000" cy="10287000"/>
          </a:xfrm>
          <a:prstGeom prst="rect">
            <a:avLst/>
          </a:prstGeom>
        </p:spPr>
      </p:pic>
      <p:sp>
        <p:nvSpPr>
          <p:cNvPr id="3" name="TextBox 3"/>
          <p:cNvSpPr txBox="1"/>
          <p:nvPr/>
        </p:nvSpPr>
        <p:spPr>
          <a:xfrm>
            <a:off x="1028700" y="828675"/>
            <a:ext cx="16230600" cy="958850"/>
          </a:xfrm>
          <a:prstGeom prst="rect">
            <a:avLst/>
          </a:prstGeom>
        </p:spPr>
        <p:txBody>
          <a:bodyPr lIns="0" tIns="0" rIns="0" bIns="0" rtlCol="0" anchor="t">
            <a:spAutoFit/>
          </a:bodyPr>
          <a:lstStyle/>
          <a:p>
            <a:pPr algn="ctr">
              <a:lnSpc>
                <a:spcPts val="6250"/>
              </a:lnSpc>
            </a:pPr>
            <a:r>
              <a:rPr lang="en-US" sz="5000">
                <a:solidFill>
                  <a:srgbClr val="009395"/>
                </a:solidFill>
                <a:latin typeface="Mont Bold"/>
              </a:rPr>
              <a:t>Patient Voices Are Essential for QI &amp; Health Equity </a:t>
            </a:r>
          </a:p>
        </p:txBody>
      </p:sp>
      <p:sp>
        <p:nvSpPr>
          <p:cNvPr id="4" name="TextBox 4"/>
          <p:cNvSpPr txBox="1"/>
          <p:nvPr/>
        </p:nvSpPr>
        <p:spPr>
          <a:xfrm>
            <a:off x="1028700" y="2032635"/>
            <a:ext cx="16230600" cy="6130268"/>
          </a:xfrm>
          <a:prstGeom prst="rect">
            <a:avLst/>
          </a:prstGeom>
        </p:spPr>
        <p:txBody>
          <a:bodyPr lIns="0" tIns="0" rIns="0" bIns="0" rtlCol="0" anchor="t">
            <a:spAutoFit/>
          </a:bodyPr>
          <a:lstStyle/>
          <a:p>
            <a:pPr marL="820421" lvl="1" indent="-410210">
              <a:lnSpc>
                <a:spcPts val="4750"/>
              </a:lnSpc>
              <a:buFont typeface="Arial"/>
              <a:buChar char="•"/>
            </a:pPr>
            <a:r>
              <a:rPr lang="en-US" sz="3800" dirty="0">
                <a:solidFill>
                  <a:srgbClr val="1E3668"/>
                </a:solidFill>
                <a:latin typeface="Glacial Indifference"/>
              </a:rPr>
              <a:t>Patient-centeredness and equity are essential, but relatively under-addressed components of healthcare quality</a:t>
            </a:r>
          </a:p>
          <a:p>
            <a:pPr>
              <a:lnSpc>
                <a:spcPts val="4750"/>
              </a:lnSpc>
            </a:pPr>
            <a:r>
              <a:rPr lang="en-US" sz="3800" dirty="0">
                <a:solidFill>
                  <a:srgbClr val="1E3668"/>
                </a:solidFill>
                <a:latin typeface="Glacial Indifference"/>
              </a:rPr>
              <a:t> </a:t>
            </a:r>
          </a:p>
          <a:p>
            <a:pPr marL="820421" lvl="1" indent="-410210">
              <a:lnSpc>
                <a:spcPts val="4750"/>
              </a:lnSpc>
              <a:buFont typeface="Arial"/>
              <a:buChar char="•"/>
            </a:pPr>
            <a:r>
              <a:rPr lang="en-US" sz="3800" dirty="0">
                <a:solidFill>
                  <a:srgbClr val="1E3668"/>
                </a:solidFill>
                <a:latin typeface="Glacial Indifference"/>
              </a:rPr>
              <a:t>Collecting PREMs and PROs provides a standardized way of incorporating patient perspectives into QI activities </a:t>
            </a:r>
          </a:p>
          <a:p>
            <a:pPr>
              <a:lnSpc>
                <a:spcPts val="4750"/>
              </a:lnSpc>
            </a:pPr>
            <a:endParaRPr lang="en-US" sz="3800" dirty="0">
              <a:solidFill>
                <a:srgbClr val="1E3668"/>
              </a:solidFill>
              <a:latin typeface="Glacial Indifference"/>
            </a:endParaRPr>
          </a:p>
          <a:p>
            <a:pPr marL="820421" lvl="1" indent="-410210">
              <a:lnSpc>
                <a:spcPts val="4750"/>
              </a:lnSpc>
              <a:buFont typeface="Arial"/>
              <a:buChar char="•"/>
            </a:pPr>
            <a:r>
              <a:rPr lang="en-US" sz="3800" dirty="0">
                <a:solidFill>
                  <a:srgbClr val="1E3668"/>
                </a:solidFill>
                <a:latin typeface="Glacial Indifference"/>
              </a:rPr>
              <a:t>QI efforts are likely needed to improve patient-centeredness and equity </a:t>
            </a:r>
          </a:p>
          <a:p>
            <a:pPr marL="1277621" lvl="2" indent="-410210">
              <a:lnSpc>
                <a:spcPts val="4750"/>
              </a:lnSpc>
              <a:buFont typeface="Arial"/>
              <a:buChar char="•"/>
            </a:pPr>
            <a:r>
              <a:rPr lang="en-US" sz="3800" dirty="0">
                <a:solidFill>
                  <a:srgbClr val="1E3668"/>
                </a:solidFill>
                <a:latin typeface="Glacial Indifference"/>
              </a:rPr>
              <a:t>The Giving Voice to Mothers Study</a:t>
            </a:r>
          </a:p>
          <a:p>
            <a:pPr>
              <a:lnSpc>
                <a:spcPts val="4750"/>
              </a:lnSpc>
            </a:pPr>
            <a:endParaRPr lang="en-US" sz="3800" dirty="0">
              <a:solidFill>
                <a:srgbClr val="1E3668"/>
              </a:solidFill>
              <a:latin typeface="Glacial Indifference"/>
            </a:endParaRPr>
          </a:p>
          <a:p>
            <a:pPr marL="820421" lvl="1" indent="-410210">
              <a:lnSpc>
                <a:spcPts val="4750"/>
              </a:lnSpc>
              <a:buFont typeface="Arial"/>
              <a:buChar char="•"/>
            </a:pPr>
            <a:r>
              <a:rPr lang="en-US" sz="3800" dirty="0">
                <a:solidFill>
                  <a:srgbClr val="1E3668"/>
                </a:solidFill>
                <a:latin typeface="Glacial Indifference"/>
              </a:rPr>
              <a:t>PREMs and PROs provide the 360-approach to evaluating QI initiatives</a:t>
            </a:r>
          </a:p>
        </p:txBody>
      </p:sp>
      <p:sp>
        <p:nvSpPr>
          <p:cNvPr id="5" name="TextBox 5"/>
          <p:cNvSpPr txBox="1"/>
          <p:nvPr/>
        </p:nvSpPr>
        <p:spPr>
          <a:xfrm>
            <a:off x="1752600" y="9702165"/>
            <a:ext cx="16230600" cy="365485"/>
          </a:xfrm>
          <a:prstGeom prst="rect">
            <a:avLst/>
          </a:prstGeom>
        </p:spPr>
        <p:txBody>
          <a:bodyPr lIns="0" tIns="0" rIns="0" bIns="0" rtlCol="0" anchor="t">
            <a:spAutoFit/>
          </a:bodyPr>
          <a:lstStyle/>
          <a:p>
            <a:pPr algn="r">
              <a:lnSpc>
                <a:spcPts val="3000"/>
              </a:lnSpc>
            </a:pPr>
            <a:r>
              <a:rPr lang="en-US" sz="2400" u="sng" dirty="0">
                <a:solidFill>
                  <a:schemeClr val="bg1"/>
                </a:solidFill>
                <a:latin typeface="Glacial Indifference"/>
                <a:hlinkClick r:id="rId6" tooltip="https://reproductive-health-journal.biomedcentral.com/articles/10.1186/s12978-019-0729-2">
                  <a:extLst>
                    <a:ext uri="{A12FA001-AC4F-418D-AE19-62706E023703}">
                      <ahyp:hlinkClr xmlns:ahyp="http://schemas.microsoft.com/office/drawing/2018/hyperlinkcolor" val="tx"/>
                    </a:ext>
                  </a:extLst>
                </a:hlinkClick>
              </a:rPr>
              <a:t>https://reproductive-health-journal.biomedcentral.com/articles/10.1186/s12978-019-0729-2</a:t>
            </a:r>
          </a:p>
        </p:txBody>
      </p:sp>
      <p:pic>
        <p:nvPicPr>
          <p:cNvPr id="9" name="Audio 8">
            <a:hlinkClick r:id="" action="ppaction://media"/>
            <a:extLst>
              <a:ext uri="{FF2B5EF4-FFF2-40B4-BE49-F238E27FC236}">
                <a16:creationId xmlns:a16="http://schemas.microsoft.com/office/drawing/2014/main" id="{49E68F5C-DE08-2CBB-1575-126C67E127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6001"/>
    </mc:Choice>
    <mc:Fallback xmlns="">
      <p:transition spd="slow" advTm="126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8288000" cy="10287000"/>
          </a:xfrm>
          <a:prstGeom prst="rect">
            <a:avLst/>
          </a:prstGeom>
        </p:spPr>
      </p:pic>
      <p:sp>
        <p:nvSpPr>
          <p:cNvPr id="3" name="TextBox 3"/>
          <p:cNvSpPr txBox="1"/>
          <p:nvPr/>
        </p:nvSpPr>
        <p:spPr>
          <a:xfrm>
            <a:off x="1028700" y="733425"/>
            <a:ext cx="16230600" cy="1438275"/>
          </a:xfrm>
          <a:prstGeom prst="rect">
            <a:avLst/>
          </a:prstGeom>
        </p:spPr>
        <p:txBody>
          <a:bodyPr lIns="0" tIns="0" rIns="0" bIns="0" rtlCol="0" anchor="t">
            <a:spAutoFit/>
          </a:bodyPr>
          <a:lstStyle/>
          <a:p>
            <a:pPr algn="ctr">
              <a:lnSpc>
                <a:spcPts val="9375"/>
              </a:lnSpc>
            </a:pPr>
            <a:r>
              <a:rPr lang="en-US" sz="7500">
                <a:solidFill>
                  <a:srgbClr val="009395"/>
                </a:solidFill>
                <a:latin typeface="Mont Bold"/>
              </a:rPr>
              <a:t>Thank You, Pilot Sites!</a:t>
            </a:r>
          </a:p>
        </p:txBody>
      </p:sp>
      <p:sp>
        <p:nvSpPr>
          <p:cNvPr id="4" name="TextBox 4"/>
          <p:cNvSpPr txBox="1"/>
          <p:nvPr/>
        </p:nvSpPr>
        <p:spPr>
          <a:xfrm>
            <a:off x="1028700" y="2546615"/>
            <a:ext cx="16230600" cy="6282690"/>
          </a:xfrm>
          <a:prstGeom prst="rect">
            <a:avLst/>
          </a:prstGeom>
        </p:spPr>
        <p:txBody>
          <a:bodyPr lIns="0" tIns="0" rIns="0" bIns="0" rtlCol="0" anchor="t">
            <a:spAutoFit/>
          </a:bodyPr>
          <a:lstStyle/>
          <a:p>
            <a:pPr marL="777242" lvl="1" indent="-388621">
              <a:lnSpc>
                <a:spcPts val="4500"/>
              </a:lnSpc>
              <a:buFont typeface="Arial"/>
              <a:buChar char="•"/>
            </a:pPr>
            <a:r>
              <a:rPr lang="en-US" sz="3600">
                <a:solidFill>
                  <a:srgbClr val="1E3668"/>
                </a:solidFill>
                <a:latin typeface="Glacial Indifference"/>
              </a:rPr>
              <a:t>Bronson Battle Creek Hospital, Battle Creek - Chayla Robles-Taylor, RN</a:t>
            </a:r>
          </a:p>
          <a:p>
            <a:pPr>
              <a:lnSpc>
                <a:spcPts val="4500"/>
              </a:lnSpc>
            </a:pPr>
            <a:endParaRPr lang="en-US" sz="3600">
              <a:solidFill>
                <a:srgbClr val="1E3668"/>
              </a:solidFill>
              <a:latin typeface="Glacial Indifference"/>
            </a:endParaRPr>
          </a:p>
          <a:p>
            <a:pPr marL="777242" lvl="1" indent="-388621">
              <a:lnSpc>
                <a:spcPts val="4500"/>
              </a:lnSpc>
              <a:buFont typeface="Arial"/>
              <a:buChar char="•"/>
            </a:pPr>
            <a:r>
              <a:rPr lang="en-US" sz="3600">
                <a:solidFill>
                  <a:srgbClr val="1E3668"/>
                </a:solidFill>
                <a:latin typeface="Glacial Indifference"/>
              </a:rPr>
              <a:t>Bronson Methodist Hospital, Kalamazoo - Chayla Robles-Taylor, RN</a:t>
            </a:r>
          </a:p>
          <a:p>
            <a:pPr>
              <a:lnSpc>
                <a:spcPts val="4500"/>
              </a:lnSpc>
            </a:pPr>
            <a:endParaRPr lang="en-US" sz="3600">
              <a:solidFill>
                <a:srgbClr val="1E3668"/>
              </a:solidFill>
              <a:latin typeface="Glacial Indifference"/>
            </a:endParaRPr>
          </a:p>
          <a:p>
            <a:pPr marL="777242" lvl="1" indent="-388621">
              <a:lnSpc>
                <a:spcPts val="4500"/>
              </a:lnSpc>
              <a:buFont typeface="Arial"/>
              <a:buChar char="•"/>
            </a:pPr>
            <a:r>
              <a:rPr lang="en-US" sz="3600">
                <a:solidFill>
                  <a:srgbClr val="1E3668"/>
                </a:solidFill>
                <a:latin typeface="Glacial Indifference"/>
              </a:rPr>
              <a:t>Mercy Health Muskegon Campus, Muskegon - Delenna Kessler, DO</a:t>
            </a:r>
          </a:p>
          <a:p>
            <a:pPr>
              <a:lnSpc>
                <a:spcPts val="4500"/>
              </a:lnSpc>
            </a:pPr>
            <a:endParaRPr lang="en-US" sz="3600">
              <a:solidFill>
                <a:srgbClr val="1E3668"/>
              </a:solidFill>
              <a:latin typeface="Glacial Indifference"/>
            </a:endParaRPr>
          </a:p>
          <a:p>
            <a:pPr marL="777242" lvl="1" indent="-388621">
              <a:lnSpc>
                <a:spcPts val="4500"/>
              </a:lnSpc>
              <a:buFont typeface="Arial"/>
              <a:buChar char="•"/>
            </a:pPr>
            <a:r>
              <a:rPr lang="en-US" sz="3600">
                <a:solidFill>
                  <a:srgbClr val="1E3668"/>
                </a:solidFill>
                <a:latin typeface="Glacial Indifference"/>
              </a:rPr>
              <a:t>ProMedica Hickman Hospital, Adrian - Michelle Deeter, RN</a:t>
            </a:r>
          </a:p>
          <a:p>
            <a:pPr>
              <a:lnSpc>
                <a:spcPts val="4500"/>
              </a:lnSpc>
            </a:pPr>
            <a:endParaRPr lang="en-US" sz="3600">
              <a:solidFill>
                <a:srgbClr val="1E3668"/>
              </a:solidFill>
              <a:latin typeface="Glacial Indifference"/>
            </a:endParaRPr>
          </a:p>
          <a:p>
            <a:pPr marL="777242" lvl="1" indent="-388621">
              <a:lnSpc>
                <a:spcPts val="4500"/>
              </a:lnSpc>
              <a:buFont typeface="Arial"/>
              <a:buChar char="•"/>
            </a:pPr>
            <a:r>
              <a:rPr lang="en-US" sz="3600">
                <a:solidFill>
                  <a:srgbClr val="1E3668"/>
                </a:solidFill>
                <a:latin typeface="Glacial Indifference"/>
              </a:rPr>
              <a:t>Sparrow Hospital, Lansing – Morgan Martin, MHA</a:t>
            </a:r>
          </a:p>
          <a:p>
            <a:pPr>
              <a:lnSpc>
                <a:spcPts val="4500"/>
              </a:lnSpc>
            </a:pPr>
            <a:endParaRPr lang="en-US" sz="3600">
              <a:solidFill>
                <a:srgbClr val="1E3668"/>
              </a:solidFill>
              <a:latin typeface="Glacial Indifference"/>
            </a:endParaRPr>
          </a:p>
          <a:p>
            <a:pPr marL="777242" lvl="1" indent="-388621">
              <a:lnSpc>
                <a:spcPts val="4500"/>
              </a:lnSpc>
              <a:buFont typeface="Arial"/>
              <a:buChar char="•"/>
            </a:pPr>
            <a:r>
              <a:rPr lang="en-US" sz="3600">
                <a:solidFill>
                  <a:srgbClr val="1E3668"/>
                </a:solidFill>
                <a:latin typeface="Glacial Indifference"/>
              </a:rPr>
              <a:t>St. Joseph Oakland, Pontiac - Karly Bignotti-Cook, RN</a:t>
            </a:r>
          </a:p>
        </p:txBody>
      </p:sp>
      <p:pic>
        <p:nvPicPr>
          <p:cNvPr id="5" name="Audio 4">
            <a:hlinkClick r:id="" action="ppaction://media"/>
            <a:extLst>
              <a:ext uri="{FF2B5EF4-FFF2-40B4-BE49-F238E27FC236}">
                <a16:creationId xmlns:a16="http://schemas.microsoft.com/office/drawing/2014/main" id="{C1535A38-DA1F-FCBE-67C7-DE6613E8D7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855"/>
    </mc:Choice>
    <mc:Fallback xmlns="">
      <p:transition spd="slow" advTm="54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8288000" cy="10287000"/>
          </a:xfrm>
          <a:prstGeom prst="rect">
            <a:avLst/>
          </a:prstGeom>
        </p:spPr>
      </p:pic>
      <p:sp>
        <p:nvSpPr>
          <p:cNvPr id="3" name="TextBox 3"/>
          <p:cNvSpPr txBox="1"/>
          <p:nvPr/>
        </p:nvSpPr>
        <p:spPr>
          <a:xfrm>
            <a:off x="1028700" y="438532"/>
            <a:ext cx="16230600" cy="1438275"/>
          </a:xfrm>
          <a:prstGeom prst="rect">
            <a:avLst/>
          </a:prstGeom>
        </p:spPr>
        <p:txBody>
          <a:bodyPr lIns="0" tIns="0" rIns="0" bIns="0" rtlCol="0" anchor="t">
            <a:spAutoFit/>
          </a:bodyPr>
          <a:lstStyle/>
          <a:p>
            <a:pPr algn="ctr">
              <a:lnSpc>
                <a:spcPts val="9375"/>
              </a:lnSpc>
            </a:pPr>
            <a:r>
              <a:rPr lang="en-US" sz="7500">
                <a:solidFill>
                  <a:srgbClr val="009395"/>
                </a:solidFill>
                <a:latin typeface="Mont Bold"/>
              </a:rPr>
              <a:t>Lessons Learned From Pilot</a:t>
            </a:r>
          </a:p>
        </p:txBody>
      </p:sp>
      <p:grpSp>
        <p:nvGrpSpPr>
          <p:cNvPr id="4" name="Group 4"/>
          <p:cNvGrpSpPr/>
          <p:nvPr/>
        </p:nvGrpSpPr>
        <p:grpSpPr>
          <a:xfrm>
            <a:off x="2525667" y="2329695"/>
            <a:ext cx="4040409" cy="2756100"/>
            <a:chOff x="0" y="0"/>
            <a:chExt cx="5387212" cy="3674800"/>
          </a:xfrm>
        </p:grpSpPr>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6919" y="0"/>
              <a:ext cx="2013374" cy="1511861"/>
            </a:xfrm>
            <a:prstGeom prst="rect">
              <a:avLst/>
            </a:prstGeom>
          </p:spPr>
        </p:pic>
        <p:sp>
          <p:nvSpPr>
            <p:cNvPr id="6" name="TextBox 6"/>
            <p:cNvSpPr txBox="1"/>
            <p:nvPr/>
          </p:nvSpPr>
          <p:spPr>
            <a:xfrm>
              <a:off x="0" y="1973244"/>
              <a:ext cx="5387212" cy="1701555"/>
            </a:xfrm>
            <a:prstGeom prst="rect">
              <a:avLst/>
            </a:prstGeom>
          </p:spPr>
          <p:txBody>
            <a:bodyPr lIns="0" tIns="0" rIns="0" bIns="0" rtlCol="0" anchor="t">
              <a:spAutoFit/>
            </a:bodyPr>
            <a:lstStyle/>
            <a:p>
              <a:pPr algn="ctr">
                <a:lnSpc>
                  <a:spcPts val="5093"/>
                </a:lnSpc>
              </a:pPr>
              <a:r>
                <a:rPr lang="en-US" sz="4074">
                  <a:solidFill>
                    <a:srgbClr val="1E3668"/>
                  </a:solidFill>
                  <a:latin typeface="Glacial Indifference"/>
                </a:rPr>
                <a:t>Email Invitation vs </a:t>
              </a:r>
            </a:p>
            <a:p>
              <a:pPr algn="ctr">
                <a:lnSpc>
                  <a:spcPts val="5093"/>
                </a:lnSpc>
              </a:pPr>
              <a:r>
                <a:rPr lang="en-US" sz="4074">
                  <a:solidFill>
                    <a:srgbClr val="1E3668"/>
                  </a:solidFill>
                  <a:latin typeface="Glacial Indifference"/>
                </a:rPr>
                <a:t>QR code</a:t>
              </a:r>
            </a:p>
          </p:txBody>
        </p:sp>
      </p:grpSp>
      <p:grpSp>
        <p:nvGrpSpPr>
          <p:cNvPr id="7" name="Group 7"/>
          <p:cNvGrpSpPr/>
          <p:nvPr/>
        </p:nvGrpSpPr>
        <p:grpSpPr>
          <a:xfrm>
            <a:off x="11721924" y="2084326"/>
            <a:ext cx="4040409" cy="3001469"/>
            <a:chOff x="0" y="0"/>
            <a:chExt cx="5387212" cy="4001958"/>
          </a:xfrm>
        </p:grpSpPr>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45903" y="0"/>
              <a:ext cx="1895406" cy="2166178"/>
            </a:xfrm>
            <a:prstGeom prst="rect">
              <a:avLst/>
            </a:prstGeom>
          </p:spPr>
        </p:pic>
        <p:sp>
          <p:nvSpPr>
            <p:cNvPr id="9" name="TextBox 9"/>
            <p:cNvSpPr txBox="1"/>
            <p:nvPr/>
          </p:nvSpPr>
          <p:spPr>
            <a:xfrm>
              <a:off x="0" y="2300403"/>
              <a:ext cx="5387212" cy="1701555"/>
            </a:xfrm>
            <a:prstGeom prst="rect">
              <a:avLst/>
            </a:prstGeom>
          </p:spPr>
          <p:txBody>
            <a:bodyPr lIns="0" tIns="0" rIns="0" bIns="0" rtlCol="0" anchor="t">
              <a:spAutoFit/>
            </a:bodyPr>
            <a:lstStyle/>
            <a:p>
              <a:pPr algn="ctr">
                <a:lnSpc>
                  <a:spcPts val="5093"/>
                </a:lnSpc>
              </a:pPr>
              <a:r>
                <a:rPr lang="en-US" sz="4074">
                  <a:solidFill>
                    <a:srgbClr val="1E3668"/>
                  </a:solidFill>
                  <a:latin typeface="Glacial Indifference"/>
                </a:rPr>
                <a:t>Survey flow </a:t>
              </a:r>
            </a:p>
            <a:p>
              <a:pPr algn="ctr">
                <a:lnSpc>
                  <a:spcPts val="5093"/>
                </a:lnSpc>
              </a:pPr>
              <a:r>
                <a:rPr lang="en-US" sz="4074">
                  <a:solidFill>
                    <a:srgbClr val="1E3668"/>
                  </a:solidFill>
                  <a:latin typeface="Glacial Indifference"/>
                </a:rPr>
                <a:t>&amp; layout</a:t>
              </a:r>
            </a:p>
          </p:txBody>
        </p:sp>
      </p:grpSp>
      <p:grpSp>
        <p:nvGrpSpPr>
          <p:cNvPr id="10" name="Group 10"/>
          <p:cNvGrpSpPr/>
          <p:nvPr/>
        </p:nvGrpSpPr>
        <p:grpSpPr>
          <a:xfrm>
            <a:off x="7263598" y="3430253"/>
            <a:ext cx="4164343" cy="3291312"/>
            <a:chOff x="0" y="0"/>
            <a:chExt cx="5552457" cy="4388416"/>
          </a:xfrm>
        </p:grpSpPr>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35690" y="0"/>
              <a:ext cx="1681078" cy="2523194"/>
            </a:xfrm>
            <a:prstGeom prst="rect">
              <a:avLst/>
            </a:prstGeom>
          </p:spPr>
        </p:pic>
        <p:sp>
          <p:nvSpPr>
            <p:cNvPr id="12" name="TextBox 12"/>
            <p:cNvSpPr txBox="1"/>
            <p:nvPr/>
          </p:nvSpPr>
          <p:spPr>
            <a:xfrm>
              <a:off x="0" y="2686861"/>
              <a:ext cx="5552457" cy="1701555"/>
            </a:xfrm>
            <a:prstGeom prst="rect">
              <a:avLst/>
            </a:prstGeom>
          </p:spPr>
          <p:txBody>
            <a:bodyPr lIns="0" tIns="0" rIns="0" bIns="0" rtlCol="0" anchor="t">
              <a:spAutoFit/>
            </a:bodyPr>
            <a:lstStyle/>
            <a:p>
              <a:pPr algn="ctr">
                <a:lnSpc>
                  <a:spcPts val="5093"/>
                </a:lnSpc>
              </a:pPr>
              <a:r>
                <a:rPr lang="en-US" sz="4074">
                  <a:solidFill>
                    <a:srgbClr val="1E3668"/>
                  </a:solidFill>
                  <a:latin typeface="Glacial Indifference"/>
                </a:rPr>
                <a:t>Staff engagement </a:t>
              </a:r>
            </a:p>
            <a:p>
              <a:pPr algn="ctr">
                <a:lnSpc>
                  <a:spcPts val="5093"/>
                </a:lnSpc>
              </a:pPr>
              <a:r>
                <a:rPr lang="en-US" sz="4074">
                  <a:solidFill>
                    <a:srgbClr val="1E3668"/>
                  </a:solidFill>
                  <a:latin typeface="Glacial Indifference"/>
                </a:rPr>
                <a:t>&amp; workflow</a:t>
              </a:r>
            </a:p>
          </p:txBody>
        </p:sp>
      </p:grpSp>
      <p:grpSp>
        <p:nvGrpSpPr>
          <p:cNvPr id="13" name="Group 13"/>
          <p:cNvGrpSpPr/>
          <p:nvPr/>
        </p:nvGrpSpPr>
        <p:grpSpPr>
          <a:xfrm>
            <a:off x="10854353" y="5937109"/>
            <a:ext cx="5775552" cy="2959019"/>
            <a:chOff x="0" y="0"/>
            <a:chExt cx="7700736" cy="3945359"/>
          </a:xfrm>
        </p:grpSpPr>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839105" y="0"/>
              <a:ext cx="2022526" cy="2225613"/>
            </a:xfrm>
            <a:prstGeom prst="rect">
              <a:avLst/>
            </a:prstGeom>
          </p:spPr>
        </p:pic>
        <p:sp>
          <p:nvSpPr>
            <p:cNvPr id="15" name="TextBox 15"/>
            <p:cNvSpPr txBox="1"/>
            <p:nvPr/>
          </p:nvSpPr>
          <p:spPr>
            <a:xfrm>
              <a:off x="0" y="2243804"/>
              <a:ext cx="7700736" cy="1701555"/>
            </a:xfrm>
            <a:prstGeom prst="rect">
              <a:avLst/>
            </a:prstGeom>
          </p:spPr>
          <p:txBody>
            <a:bodyPr lIns="0" tIns="0" rIns="0" bIns="0" rtlCol="0" anchor="t">
              <a:spAutoFit/>
            </a:bodyPr>
            <a:lstStyle/>
            <a:p>
              <a:pPr algn="ctr">
                <a:lnSpc>
                  <a:spcPts val="5093"/>
                </a:lnSpc>
              </a:pPr>
              <a:r>
                <a:rPr lang="en-US" sz="4074">
                  <a:solidFill>
                    <a:srgbClr val="1E3668"/>
                  </a:solidFill>
                  <a:latin typeface="Glacial Indifference"/>
                </a:rPr>
                <a:t>Compliance options w/ survey delivery</a:t>
              </a:r>
            </a:p>
          </p:txBody>
        </p:sp>
      </p:grpSp>
      <p:grpSp>
        <p:nvGrpSpPr>
          <p:cNvPr id="16" name="Group 16"/>
          <p:cNvGrpSpPr/>
          <p:nvPr/>
        </p:nvGrpSpPr>
        <p:grpSpPr>
          <a:xfrm>
            <a:off x="1658095" y="5729083"/>
            <a:ext cx="5775552" cy="3167045"/>
            <a:chOff x="0" y="0"/>
            <a:chExt cx="7700736" cy="4222727"/>
          </a:xfrm>
        </p:grpSpPr>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723685" y="0"/>
              <a:ext cx="2253367" cy="2253367"/>
            </a:xfrm>
            <a:prstGeom prst="rect">
              <a:avLst/>
            </a:prstGeom>
          </p:spPr>
        </p:pic>
        <p:sp>
          <p:nvSpPr>
            <p:cNvPr id="18" name="TextBox 18"/>
            <p:cNvSpPr txBox="1"/>
            <p:nvPr/>
          </p:nvSpPr>
          <p:spPr>
            <a:xfrm>
              <a:off x="0" y="2521172"/>
              <a:ext cx="7700736" cy="1701555"/>
            </a:xfrm>
            <a:prstGeom prst="rect">
              <a:avLst/>
            </a:prstGeom>
          </p:spPr>
          <p:txBody>
            <a:bodyPr lIns="0" tIns="0" rIns="0" bIns="0" rtlCol="0" anchor="t">
              <a:spAutoFit/>
            </a:bodyPr>
            <a:lstStyle/>
            <a:p>
              <a:pPr algn="ctr">
                <a:lnSpc>
                  <a:spcPts val="5093"/>
                </a:lnSpc>
              </a:pPr>
              <a:r>
                <a:rPr lang="en-US" sz="4074">
                  <a:solidFill>
                    <a:srgbClr val="1E3668"/>
                  </a:solidFill>
                  <a:latin typeface="Glacial Indifference"/>
                </a:rPr>
                <a:t>Implementation directions </a:t>
              </a:r>
            </a:p>
            <a:p>
              <a:pPr algn="ctr">
                <a:lnSpc>
                  <a:spcPts val="5093"/>
                </a:lnSpc>
              </a:pPr>
              <a:r>
                <a:rPr lang="en-US" sz="4074">
                  <a:solidFill>
                    <a:srgbClr val="1E3668"/>
                  </a:solidFill>
                  <a:latin typeface="Glacial Indifference"/>
                </a:rPr>
                <a:t>&amp; materials</a:t>
              </a:r>
            </a:p>
          </p:txBody>
        </p:sp>
      </p:grpSp>
      <p:pic>
        <p:nvPicPr>
          <p:cNvPr id="19" name="Audio 18">
            <a:hlinkClick r:id="" action="ppaction://media"/>
            <a:extLst>
              <a:ext uri="{FF2B5EF4-FFF2-40B4-BE49-F238E27FC236}">
                <a16:creationId xmlns:a16="http://schemas.microsoft.com/office/drawing/2014/main" id="{8E8A9388-2F95-D287-5A66-0BA0C1C2367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989"/>
    </mc:Choice>
    <mc:Fallback xmlns="">
      <p:transition spd="slow" advTm="133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8288000" cy="10287000"/>
          </a:xfrm>
          <a:prstGeom prst="rect">
            <a:avLst/>
          </a:prstGeom>
        </p:spPr>
      </p:pic>
      <p:sp>
        <p:nvSpPr>
          <p:cNvPr id="3" name="TextBox 3"/>
          <p:cNvSpPr txBox="1"/>
          <p:nvPr/>
        </p:nvSpPr>
        <p:spPr>
          <a:xfrm>
            <a:off x="1028700" y="733425"/>
            <a:ext cx="16230600" cy="1438275"/>
          </a:xfrm>
          <a:prstGeom prst="rect">
            <a:avLst/>
          </a:prstGeom>
        </p:spPr>
        <p:txBody>
          <a:bodyPr lIns="0" tIns="0" rIns="0" bIns="0" rtlCol="0" anchor="t">
            <a:spAutoFit/>
          </a:bodyPr>
          <a:lstStyle/>
          <a:p>
            <a:pPr algn="ctr">
              <a:lnSpc>
                <a:spcPts val="9375"/>
              </a:lnSpc>
            </a:pPr>
            <a:r>
              <a:rPr lang="en-US" sz="7500">
                <a:solidFill>
                  <a:srgbClr val="009395"/>
                </a:solidFill>
                <a:latin typeface="Mont Bold"/>
              </a:rPr>
              <a:t>OBI Patient Voices: Aims</a:t>
            </a:r>
          </a:p>
        </p:txBody>
      </p:sp>
      <p:grpSp>
        <p:nvGrpSpPr>
          <p:cNvPr id="4" name="Group 4"/>
          <p:cNvGrpSpPr/>
          <p:nvPr/>
        </p:nvGrpSpPr>
        <p:grpSpPr>
          <a:xfrm>
            <a:off x="1261943" y="2689917"/>
            <a:ext cx="15764114" cy="1473616"/>
            <a:chOff x="0" y="0"/>
            <a:chExt cx="21018819" cy="1964822"/>
          </a:xfrm>
        </p:grpSpPr>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964822" cy="1964822"/>
            </a:xfrm>
            <a:prstGeom prst="rect">
              <a:avLst/>
            </a:prstGeom>
          </p:spPr>
        </p:pic>
        <p:sp>
          <p:nvSpPr>
            <p:cNvPr id="6" name="TextBox 6"/>
            <p:cNvSpPr txBox="1"/>
            <p:nvPr/>
          </p:nvSpPr>
          <p:spPr>
            <a:xfrm>
              <a:off x="2781807" y="35838"/>
              <a:ext cx="18237011" cy="1855047"/>
            </a:xfrm>
            <a:prstGeom prst="rect">
              <a:avLst/>
            </a:prstGeom>
          </p:spPr>
          <p:txBody>
            <a:bodyPr lIns="0" tIns="0" rIns="0" bIns="0" rtlCol="0" anchor="t">
              <a:spAutoFit/>
            </a:bodyPr>
            <a:lstStyle/>
            <a:p>
              <a:pPr>
                <a:lnSpc>
                  <a:spcPts val="5500"/>
                </a:lnSpc>
              </a:pPr>
              <a:r>
                <a:rPr lang="en-US" sz="4400">
                  <a:solidFill>
                    <a:srgbClr val="1E3668"/>
                  </a:solidFill>
                  <a:latin typeface="Glacial Indifference"/>
                </a:rPr>
                <a:t>Conduct patient survey data collection, analysis, performance feedback, and sharing of best practices</a:t>
              </a:r>
            </a:p>
          </p:txBody>
        </p:sp>
      </p:grpSp>
      <p:grpSp>
        <p:nvGrpSpPr>
          <p:cNvPr id="7" name="Group 7"/>
          <p:cNvGrpSpPr/>
          <p:nvPr/>
        </p:nvGrpSpPr>
        <p:grpSpPr>
          <a:xfrm>
            <a:off x="1261943" y="4858936"/>
            <a:ext cx="15754120" cy="1453629"/>
            <a:chOff x="0" y="0"/>
            <a:chExt cx="21005493" cy="1938171"/>
          </a:xfrm>
        </p:grpSpPr>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1938171" cy="1938171"/>
            </a:xfrm>
            <a:prstGeom prst="rect">
              <a:avLst/>
            </a:prstGeom>
          </p:spPr>
        </p:pic>
        <p:sp>
          <p:nvSpPr>
            <p:cNvPr id="9" name="TextBox 9"/>
            <p:cNvSpPr txBox="1"/>
            <p:nvPr/>
          </p:nvSpPr>
          <p:spPr>
            <a:xfrm>
              <a:off x="2768482" y="486062"/>
              <a:ext cx="18237011" cy="927947"/>
            </a:xfrm>
            <a:prstGeom prst="rect">
              <a:avLst/>
            </a:prstGeom>
          </p:spPr>
          <p:txBody>
            <a:bodyPr lIns="0" tIns="0" rIns="0" bIns="0" rtlCol="0" anchor="t">
              <a:spAutoFit/>
            </a:bodyPr>
            <a:lstStyle/>
            <a:p>
              <a:pPr>
                <a:lnSpc>
                  <a:spcPts val="5500"/>
                </a:lnSpc>
              </a:pPr>
              <a:r>
                <a:rPr lang="en-US" sz="4400">
                  <a:solidFill>
                    <a:srgbClr val="1E3668"/>
                  </a:solidFill>
                  <a:latin typeface="Glacial Indifference"/>
                </a:rPr>
                <a:t>Develop and disseminate QI resources </a:t>
              </a:r>
            </a:p>
          </p:txBody>
        </p:sp>
      </p:grpSp>
      <p:grpSp>
        <p:nvGrpSpPr>
          <p:cNvPr id="10" name="Group 10"/>
          <p:cNvGrpSpPr/>
          <p:nvPr/>
        </p:nvGrpSpPr>
        <p:grpSpPr>
          <a:xfrm>
            <a:off x="1261943" y="7007967"/>
            <a:ext cx="15708661" cy="1362710"/>
            <a:chOff x="0" y="0"/>
            <a:chExt cx="20944881" cy="1816947"/>
          </a:xfrm>
        </p:grpSpPr>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1816947" cy="1816947"/>
            </a:xfrm>
            <a:prstGeom prst="rect">
              <a:avLst/>
            </a:prstGeom>
          </p:spPr>
        </p:pic>
        <p:sp>
          <p:nvSpPr>
            <p:cNvPr id="12" name="TextBox 12"/>
            <p:cNvSpPr txBox="1"/>
            <p:nvPr/>
          </p:nvSpPr>
          <p:spPr>
            <a:xfrm>
              <a:off x="2707870" y="-38100"/>
              <a:ext cx="18237011" cy="1855047"/>
            </a:xfrm>
            <a:prstGeom prst="rect">
              <a:avLst/>
            </a:prstGeom>
          </p:spPr>
          <p:txBody>
            <a:bodyPr lIns="0" tIns="0" rIns="0" bIns="0" rtlCol="0" anchor="t">
              <a:spAutoFit/>
            </a:bodyPr>
            <a:lstStyle/>
            <a:p>
              <a:pPr>
                <a:lnSpc>
                  <a:spcPts val="5500"/>
                </a:lnSpc>
              </a:pPr>
              <a:r>
                <a:rPr lang="en-US" sz="4400">
                  <a:solidFill>
                    <a:srgbClr val="1E3668"/>
                  </a:solidFill>
                  <a:latin typeface="Glacial Indifference"/>
                </a:rPr>
                <a:t>Optimize patient experiences, improve health outcomes, and dismantle birth inequities</a:t>
              </a:r>
            </a:p>
          </p:txBody>
        </p:sp>
      </p:grpSp>
      <p:pic>
        <p:nvPicPr>
          <p:cNvPr id="13" name="Audio 12">
            <a:hlinkClick r:id="" action="ppaction://media"/>
            <a:extLst>
              <a:ext uri="{FF2B5EF4-FFF2-40B4-BE49-F238E27FC236}">
                <a16:creationId xmlns:a16="http://schemas.microsoft.com/office/drawing/2014/main" id="{DBC99AB0-19E5-3167-E53D-2E642BFBD32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245"/>
    </mc:Choice>
    <mc:Fallback xmlns="">
      <p:transition spd="slow" advTm="28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8288000" cy="10287000"/>
          </a:xfrm>
          <a:prstGeom prst="rect">
            <a:avLst/>
          </a:prstGeom>
        </p:spPr>
      </p:pic>
      <p:sp>
        <p:nvSpPr>
          <p:cNvPr id="3" name="TextBox 3"/>
          <p:cNvSpPr txBox="1"/>
          <p:nvPr/>
        </p:nvSpPr>
        <p:spPr>
          <a:xfrm>
            <a:off x="1028700" y="733425"/>
            <a:ext cx="16230600" cy="1438275"/>
          </a:xfrm>
          <a:prstGeom prst="rect">
            <a:avLst/>
          </a:prstGeom>
        </p:spPr>
        <p:txBody>
          <a:bodyPr lIns="0" tIns="0" rIns="0" bIns="0" rtlCol="0" anchor="t">
            <a:spAutoFit/>
          </a:bodyPr>
          <a:lstStyle/>
          <a:p>
            <a:pPr algn="ctr">
              <a:lnSpc>
                <a:spcPts val="9375"/>
              </a:lnSpc>
            </a:pPr>
            <a:r>
              <a:rPr lang="en-US" sz="7500">
                <a:solidFill>
                  <a:srgbClr val="009395"/>
                </a:solidFill>
                <a:latin typeface="Mont Bold"/>
              </a:rPr>
              <a:t>OBI Patient Voices: Approach</a:t>
            </a:r>
          </a:p>
        </p:txBody>
      </p:sp>
      <p:sp>
        <p:nvSpPr>
          <p:cNvPr id="4" name="TextBox 4"/>
          <p:cNvSpPr txBox="1"/>
          <p:nvPr/>
        </p:nvSpPr>
        <p:spPr>
          <a:xfrm>
            <a:off x="1028700" y="2521017"/>
            <a:ext cx="16230600" cy="6170295"/>
          </a:xfrm>
          <a:prstGeom prst="rect">
            <a:avLst/>
          </a:prstGeom>
        </p:spPr>
        <p:txBody>
          <a:bodyPr lIns="0" tIns="0" rIns="0" bIns="0" rtlCol="0" anchor="t">
            <a:spAutoFit/>
          </a:bodyPr>
          <a:lstStyle/>
          <a:p>
            <a:pPr marL="712465" lvl="1" indent="-356233">
              <a:lnSpc>
                <a:spcPts val="4124"/>
              </a:lnSpc>
              <a:buFont typeface="Arial"/>
              <a:buChar char="•"/>
            </a:pPr>
            <a:r>
              <a:rPr lang="en-US" sz="3299">
                <a:solidFill>
                  <a:srgbClr val="1E3668"/>
                </a:solidFill>
                <a:latin typeface="Glacial Indifference Bold"/>
              </a:rPr>
              <a:t>Regulatory: </a:t>
            </a:r>
            <a:r>
              <a:rPr lang="en-US" sz="3299">
                <a:solidFill>
                  <a:srgbClr val="1E3668"/>
                </a:solidFill>
                <a:latin typeface="Glacial Indifference"/>
              </a:rPr>
              <a:t>IRB Not Regulated (Quality Improvement)</a:t>
            </a:r>
          </a:p>
          <a:p>
            <a:pPr>
              <a:lnSpc>
                <a:spcPts val="4124"/>
              </a:lnSpc>
            </a:pPr>
            <a:endParaRPr lang="en-US" sz="3299">
              <a:solidFill>
                <a:srgbClr val="1E3668"/>
              </a:solidFill>
              <a:latin typeface="Glacial Indifference"/>
            </a:endParaRPr>
          </a:p>
          <a:p>
            <a:pPr marL="712465" lvl="1" indent="-356233">
              <a:lnSpc>
                <a:spcPts val="4124"/>
              </a:lnSpc>
              <a:buFont typeface="Arial"/>
              <a:buChar char="•"/>
            </a:pPr>
            <a:r>
              <a:rPr lang="en-US" sz="3299">
                <a:solidFill>
                  <a:srgbClr val="1E3668"/>
                </a:solidFill>
                <a:latin typeface="Glacial Indifference Bold"/>
              </a:rPr>
              <a:t>Hospital Stay: </a:t>
            </a:r>
            <a:r>
              <a:rPr lang="en-US" sz="3299">
                <a:solidFill>
                  <a:srgbClr val="1E3668"/>
                </a:solidFill>
                <a:latin typeface="Glacial Indifference"/>
              </a:rPr>
              <a:t>Personally invite patients to participate in upcoming survey </a:t>
            </a:r>
          </a:p>
          <a:p>
            <a:pPr>
              <a:lnSpc>
                <a:spcPts val="4124"/>
              </a:lnSpc>
            </a:pPr>
            <a:endParaRPr lang="en-US" sz="3299">
              <a:solidFill>
                <a:srgbClr val="1E3668"/>
              </a:solidFill>
              <a:latin typeface="Glacial Indifference"/>
            </a:endParaRPr>
          </a:p>
          <a:p>
            <a:pPr marL="712465" lvl="1" indent="-356233">
              <a:lnSpc>
                <a:spcPts val="4124"/>
              </a:lnSpc>
              <a:buFont typeface="Arial"/>
              <a:buChar char="•"/>
            </a:pPr>
            <a:r>
              <a:rPr lang="en-US" sz="3299">
                <a:solidFill>
                  <a:srgbClr val="1E3668"/>
                </a:solidFill>
                <a:latin typeface="Glacial Indifference Bold"/>
              </a:rPr>
              <a:t>Post Discharge</a:t>
            </a:r>
          </a:p>
          <a:p>
            <a:pPr marL="1424930" lvl="2" indent="-474977">
              <a:lnSpc>
                <a:spcPts val="4124"/>
              </a:lnSpc>
              <a:buFont typeface="Arial"/>
              <a:buChar char="⚬"/>
            </a:pPr>
            <a:r>
              <a:rPr lang="en-US" sz="3299">
                <a:solidFill>
                  <a:srgbClr val="1E3668"/>
                </a:solidFill>
                <a:latin typeface="Glacial Indifference"/>
              </a:rPr>
              <a:t>Eligibility: Patients abstracted into the registry (NTSV population)</a:t>
            </a:r>
          </a:p>
          <a:p>
            <a:pPr marL="1424930" lvl="2" indent="-474977">
              <a:lnSpc>
                <a:spcPts val="4124"/>
              </a:lnSpc>
              <a:buFont typeface="Arial"/>
              <a:buChar char="⚬"/>
            </a:pPr>
            <a:r>
              <a:rPr lang="en-US" sz="3299">
                <a:solidFill>
                  <a:srgbClr val="1E3668"/>
                </a:solidFill>
                <a:latin typeface="Glacial Indifference"/>
              </a:rPr>
              <a:t>Using abstracted emails, secure survey link will be sent (6-12 wks post birth)</a:t>
            </a:r>
          </a:p>
          <a:p>
            <a:pPr marL="1424930" lvl="2" indent="-474977">
              <a:lnSpc>
                <a:spcPts val="4124"/>
              </a:lnSpc>
              <a:buFont typeface="Arial"/>
              <a:buChar char="⚬"/>
            </a:pPr>
            <a:r>
              <a:rPr lang="en-US" sz="3299">
                <a:solidFill>
                  <a:srgbClr val="1E3668"/>
                </a:solidFill>
                <a:latin typeface="Glacial Indifference"/>
              </a:rPr>
              <a:t>There are two automated weekly reminder emails </a:t>
            </a:r>
          </a:p>
          <a:p>
            <a:pPr marL="1424930" lvl="2" indent="-474977">
              <a:lnSpc>
                <a:spcPts val="4124"/>
              </a:lnSpc>
              <a:buFont typeface="Arial"/>
              <a:buChar char="⚬"/>
            </a:pPr>
            <a:r>
              <a:rPr lang="en-US" sz="3299">
                <a:solidFill>
                  <a:srgbClr val="1E3668"/>
                </a:solidFill>
                <a:latin typeface="Glacial Indifference"/>
              </a:rPr>
              <a:t>Survey closes at 16 weeks post birth</a:t>
            </a:r>
          </a:p>
          <a:p>
            <a:pPr marL="1424930" lvl="2" indent="-474977">
              <a:lnSpc>
                <a:spcPts val="4124"/>
              </a:lnSpc>
              <a:buFont typeface="Arial"/>
              <a:buChar char="⚬"/>
            </a:pPr>
            <a:r>
              <a:rPr lang="en-US" sz="3299">
                <a:solidFill>
                  <a:srgbClr val="1E3668"/>
                </a:solidFill>
                <a:latin typeface="Glacial Indifference"/>
              </a:rPr>
              <a:t>Patient can opt-in for future contact </a:t>
            </a:r>
          </a:p>
          <a:p>
            <a:pPr>
              <a:lnSpc>
                <a:spcPts val="4124"/>
              </a:lnSpc>
            </a:pPr>
            <a:endParaRPr lang="en-US" sz="3299">
              <a:solidFill>
                <a:srgbClr val="1E3668"/>
              </a:solidFill>
              <a:latin typeface="Glacial Indifference"/>
            </a:endParaRPr>
          </a:p>
          <a:p>
            <a:pPr marL="712465" lvl="1" indent="-356233">
              <a:lnSpc>
                <a:spcPts val="4124"/>
              </a:lnSpc>
              <a:buFont typeface="Arial"/>
              <a:buChar char="•"/>
            </a:pPr>
            <a:r>
              <a:rPr lang="en-US" sz="3299">
                <a:solidFill>
                  <a:srgbClr val="1E3668"/>
                </a:solidFill>
                <a:latin typeface="Glacial Indifference Bold"/>
              </a:rPr>
              <a:t>Post Survey: </a:t>
            </a:r>
            <a:r>
              <a:rPr lang="en-US" sz="3299">
                <a:solidFill>
                  <a:srgbClr val="1E3668"/>
                </a:solidFill>
                <a:latin typeface="Glacial Indifference"/>
              </a:rPr>
              <a:t>If completed will receive $10 gift card link via email</a:t>
            </a:r>
          </a:p>
        </p:txBody>
      </p:sp>
      <p:pic>
        <p:nvPicPr>
          <p:cNvPr id="6" name="Audio 5">
            <a:hlinkClick r:id="" action="ppaction://media"/>
            <a:extLst>
              <a:ext uri="{FF2B5EF4-FFF2-40B4-BE49-F238E27FC236}">
                <a16:creationId xmlns:a16="http://schemas.microsoft.com/office/drawing/2014/main" id="{C3433E15-2ACD-3203-3E14-A3090F2B91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202"/>
    </mc:Choice>
    <mc:Fallback xmlns="">
      <p:transition spd="slow" advTm="117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8288000" cy="10287000"/>
          </a:xfrm>
          <a:prstGeom prst="rect">
            <a:avLst/>
          </a:prstGeom>
        </p:spPr>
      </p:pic>
      <p:pic>
        <p:nvPicPr>
          <p:cNvPr id="3" name="Picture 3"/>
          <p:cNvPicPr>
            <a:picLocks noChangeAspect="1"/>
          </p:cNvPicPr>
          <p:nvPr/>
        </p:nvPicPr>
        <p:blipFill>
          <a:blip r:embed="rId6"/>
          <a:srcRect l="6359" t="4606" r="3386" b="17323"/>
          <a:stretch>
            <a:fillRect/>
          </a:stretch>
        </p:blipFill>
        <p:spPr>
          <a:xfrm>
            <a:off x="1380354" y="1280477"/>
            <a:ext cx="15878946" cy="7726046"/>
          </a:xfrm>
          <a:prstGeom prst="rect">
            <a:avLst/>
          </a:prstGeom>
        </p:spPr>
      </p:pic>
      <p:sp>
        <p:nvSpPr>
          <p:cNvPr id="4" name="TextBox 4"/>
          <p:cNvSpPr txBox="1"/>
          <p:nvPr/>
        </p:nvSpPr>
        <p:spPr>
          <a:xfrm>
            <a:off x="0" y="-152400"/>
            <a:ext cx="18288000" cy="1162050"/>
          </a:xfrm>
          <a:prstGeom prst="rect">
            <a:avLst/>
          </a:prstGeom>
        </p:spPr>
        <p:txBody>
          <a:bodyPr lIns="0" tIns="0" rIns="0" bIns="0" rtlCol="0" anchor="t">
            <a:spAutoFit/>
          </a:bodyPr>
          <a:lstStyle/>
          <a:p>
            <a:pPr algn="ctr">
              <a:lnSpc>
                <a:spcPts val="7500"/>
              </a:lnSpc>
            </a:pPr>
            <a:r>
              <a:rPr lang="en-US" sz="6000">
                <a:solidFill>
                  <a:srgbClr val="009395"/>
                </a:solidFill>
                <a:latin typeface="Mont Bold"/>
              </a:rPr>
              <a:t>Project Flow</a:t>
            </a:r>
          </a:p>
        </p:txBody>
      </p:sp>
      <p:pic>
        <p:nvPicPr>
          <p:cNvPr id="5" name="Audio 4">
            <a:hlinkClick r:id="" action="ppaction://media"/>
            <a:extLst>
              <a:ext uri="{FF2B5EF4-FFF2-40B4-BE49-F238E27FC236}">
                <a16:creationId xmlns:a16="http://schemas.microsoft.com/office/drawing/2014/main" id="{6C8BA606-3AFA-49ED-D741-392EC4CC96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273"/>
    </mc:Choice>
    <mc:Fallback xmlns="">
      <p:transition spd="slow" advTm="70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8288000" cy="10287000"/>
          </a:xfrm>
          <a:prstGeom prst="rect">
            <a:avLst/>
          </a:prstGeom>
        </p:spPr>
      </p:pic>
      <p:sp>
        <p:nvSpPr>
          <p:cNvPr id="3" name="TextBox 3"/>
          <p:cNvSpPr txBox="1"/>
          <p:nvPr/>
        </p:nvSpPr>
        <p:spPr>
          <a:xfrm>
            <a:off x="1028700" y="2682706"/>
            <a:ext cx="16230600" cy="5916930"/>
          </a:xfrm>
          <a:prstGeom prst="rect">
            <a:avLst/>
          </a:prstGeom>
        </p:spPr>
        <p:txBody>
          <a:bodyPr lIns="0" tIns="0" rIns="0" bIns="0" rtlCol="0" anchor="t">
            <a:spAutoFit/>
          </a:bodyPr>
          <a:lstStyle/>
          <a:p>
            <a:pPr marL="906778" lvl="1" indent="-453389">
              <a:lnSpc>
                <a:spcPts val="5249"/>
              </a:lnSpc>
              <a:buFont typeface="Arial"/>
              <a:buChar char="•"/>
            </a:pPr>
            <a:r>
              <a:rPr lang="en-US" sz="4199">
                <a:solidFill>
                  <a:srgbClr val="1E3668"/>
                </a:solidFill>
                <a:latin typeface="Glacial Indifference Bold"/>
              </a:rPr>
              <a:t>Email Invitation with Survey Link</a:t>
            </a:r>
          </a:p>
          <a:p>
            <a:pPr marL="1813557" lvl="2" indent="-604519">
              <a:lnSpc>
                <a:spcPts val="5249"/>
              </a:lnSpc>
              <a:buFont typeface="Arial"/>
              <a:buChar char="⚬"/>
            </a:pPr>
            <a:r>
              <a:rPr lang="en-US" sz="4199">
                <a:solidFill>
                  <a:srgbClr val="1E3668"/>
                </a:solidFill>
                <a:latin typeface="Glacial Indifference"/>
              </a:rPr>
              <a:t>Opportunity to opt-out</a:t>
            </a:r>
          </a:p>
          <a:p>
            <a:pPr>
              <a:lnSpc>
                <a:spcPts val="5249"/>
              </a:lnSpc>
            </a:pPr>
            <a:endParaRPr lang="en-US" sz="4199">
              <a:solidFill>
                <a:srgbClr val="1E3668"/>
              </a:solidFill>
              <a:latin typeface="Glacial Indifference"/>
            </a:endParaRPr>
          </a:p>
          <a:p>
            <a:pPr marL="906778" lvl="1" indent="-453389">
              <a:lnSpc>
                <a:spcPts val="5249"/>
              </a:lnSpc>
              <a:buFont typeface="Arial"/>
              <a:buChar char="•"/>
            </a:pPr>
            <a:r>
              <a:rPr lang="en-US" sz="4199">
                <a:solidFill>
                  <a:srgbClr val="1E3668"/>
                </a:solidFill>
                <a:latin typeface="Glacial Indifference Bold"/>
              </a:rPr>
              <a:t>Specific Survey Components</a:t>
            </a:r>
          </a:p>
          <a:p>
            <a:pPr marL="1813557" lvl="2" indent="-604519">
              <a:lnSpc>
                <a:spcPts val="5249"/>
              </a:lnSpc>
              <a:buFont typeface="Arial"/>
              <a:buChar char="⚬"/>
            </a:pPr>
            <a:r>
              <a:rPr lang="en-US" sz="4199">
                <a:solidFill>
                  <a:srgbClr val="1E3668"/>
                </a:solidFill>
                <a:latin typeface="Glacial Indifference"/>
              </a:rPr>
              <a:t>Mothers Autonomy in Decision Making (MADM) scale </a:t>
            </a:r>
          </a:p>
          <a:p>
            <a:pPr marL="1813557" lvl="2" indent="-604519">
              <a:lnSpc>
                <a:spcPts val="5249"/>
              </a:lnSpc>
              <a:buFont typeface="Arial"/>
              <a:buChar char="⚬"/>
            </a:pPr>
            <a:r>
              <a:rPr lang="en-US" sz="4199">
                <a:solidFill>
                  <a:srgbClr val="1E3668"/>
                </a:solidFill>
                <a:latin typeface="Glacial Indifference"/>
              </a:rPr>
              <a:t>Pain Management After Childbirth</a:t>
            </a:r>
          </a:p>
          <a:p>
            <a:pPr marL="1813557" lvl="2" indent="-604519">
              <a:lnSpc>
                <a:spcPts val="5249"/>
              </a:lnSpc>
              <a:buFont typeface="Arial"/>
              <a:buChar char="⚬"/>
            </a:pPr>
            <a:r>
              <a:rPr lang="en-US" sz="4199">
                <a:solidFill>
                  <a:srgbClr val="1E3668"/>
                </a:solidFill>
                <a:latin typeface="Glacial Indifference"/>
              </a:rPr>
              <a:t>Financial Strain</a:t>
            </a:r>
          </a:p>
          <a:p>
            <a:pPr marL="1813557" lvl="2" indent="-604519">
              <a:lnSpc>
                <a:spcPts val="5249"/>
              </a:lnSpc>
              <a:buFont typeface="Arial"/>
              <a:buChar char="⚬"/>
            </a:pPr>
            <a:r>
              <a:rPr lang="en-US" sz="4199">
                <a:solidFill>
                  <a:srgbClr val="1E3668"/>
                </a:solidFill>
                <a:latin typeface="Glacial Indifference"/>
              </a:rPr>
              <a:t>Demographics</a:t>
            </a:r>
          </a:p>
          <a:p>
            <a:pPr marL="1813557" lvl="2" indent="-604519">
              <a:lnSpc>
                <a:spcPts val="5249"/>
              </a:lnSpc>
              <a:buFont typeface="Arial"/>
              <a:buChar char="⚬"/>
            </a:pPr>
            <a:r>
              <a:rPr lang="en-US" sz="4199">
                <a:solidFill>
                  <a:srgbClr val="1E3668"/>
                </a:solidFill>
                <a:latin typeface="Glacial Indifference"/>
              </a:rPr>
              <a:t>Option to have follow up </a:t>
            </a:r>
          </a:p>
        </p:txBody>
      </p:sp>
      <p:sp>
        <p:nvSpPr>
          <p:cNvPr id="4" name="TextBox 4"/>
          <p:cNvSpPr txBox="1"/>
          <p:nvPr/>
        </p:nvSpPr>
        <p:spPr>
          <a:xfrm>
            <a:off x="1028700" y="733425"/>
            <a:ext cx="16230600" cy="1438275"/>
          </a:xfrm>
          <a:prstGeom prst="rect">
            <a:avLst/>
          </a:prstGeom>
        </p:spPr>
        <p:txBody>
          <a:bodyPr lIns="0" tIns="0" rIns="0" bIns="0" rtlCol="0" anchor="t">
            <a:spAutoFit/>
          </a:bodyPr>
          <a:lstStyle/>
          <a:p>
            <a:pPr algn="ctr">
              <a:lnSpc>
                <a:spcPts val="9375"/>
              </a:lnSpc>
            </a:pPr>
            <a:r>
              <a:rPr lang="en-US" sz="7500">
                <a:solidFill>
                  <a:srgbClr val="009395"/>
                </a:solidFill>
                <a:latin typeface="Mont Bold"/>
              </a:rPr>
              <a:t>Components of the Survey</a:t>
            </a:r>
          </a:p>
        </p:txBody>
      </p:sp>
      <p:pic>
        <p:nvPicPr>
          <p:cNvPr id="5" name="Audio 4">
            <a:hlinkClick r:id="" action="ppaction://media"/>
            <a:extLst>
              <a:ext uri="{FF2B5EF4-FFF2-40B4-BE49-F238E27FC236}">
                <a16:creationId xmlns:a16="http://schemas.microsoft.com/office/drawing/2014/main" id="{72942F2D-4CF8-6E6E-1944-295E8AE67D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48238" y="9647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324"/>
    </mc:Choice>
    <mc:Fallback xmlns="">
      <p:transition spd="slow" advTm="67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2678</Words>
  <Application>Microsoft Office PowerPoint</Application>
  <PresentationFormat>Custom</PresentationFormat>
  <Paragraphs>253</Paragraphs>
  <Slides>16</Slides>
  <Notes>15</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Glacial Indifference</vt:lpstr>
      <vt:lpstr>Calibri</vt:lpstr>
      <vt:lpstr>Arial</vt:lpstr>
      <vt:lpstr>Mont Bold</vt:lpstr>
      <vt:lpstr>Glacial Indifference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Patient Voices Project Launch</dc:title>
  <dc:creator>Wetmore, Marisa</dc:creator>
  <cp:lastModifiedBy>Wetmore, Marisa</cp:lastModifiedBy>
  <cp:revision>3</cp:revision>
  <dcterms:created xsi:type="dcterms:W3CDTF">2006-08-16T00:00:00Z</dcterms:created>
  <dcterms:modified xsi:type="dcterms:W3CDTF">2023-04-26T17:49:27Z</dcterms:modified>
  <dc:identifier>DAFfzK6VKYQ</dc:identifier>
</cp:coreProperties>
</file>